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2" r:id="rId3"/>
    <p:sldId id="283" r:id="rId4"/>
    <p:sldId id="284" r:id="rId5"/>
    <p:sldId id="285" r:id="rId6"/>
    <p:sldId id="286" r:id="rId7"/>
    <p:sldId id="287" r:id="rId8"/>
    <p:sldId id="288" r:id="rId9"/>
    <p:sldId id="289" r:id="rId10"/>
    <p:sldId id="290" r:id="rId11"/>
    <p:sldId id="291" r:id="rId12"/>
    <p:sldId id="292" r:id="rId13"/>
    <p:sldId id="293" r:id="rId14"/>
    <p:sldId id="294" r:id="rId15"/>
    <p:sldId id="295"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7" autoAdjust="0"/>
    <p:restoredTop sz="94660"/>
  </p:normalViewPr>
  <p:slideViewPr>
    <p:cSldViewPr snapToGrid="0">
      <p:cViewPr varScale="1">
        <p:scale>
          <a:sx n="84" d="100"/>
          <a:sy n="84" d="100"/>
        </p:scale>
        <p:origin x="533"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18C85646-FAEB-4AB3-A326-0A08349E2827}" type="datetimeFigureOut">
              <a:rPr lang="ru-RU" smtClean="0"/>
              <a:t>21.09.2023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6C153EF-3B09-4DED-9593-102D562BC4B7}" type="slidenum">
              <a:rPr lang="ru-RU" smtClean="0"/>
              <a:t>‹#›</a:t>
            </a:fld>
            <a:endParaRPr lang="ru-RU"/>
          </a:p>
        </p:txBody>
      </p:sp>
    </p:spTree>
    <p:extLst>
      <p:ext uri="{BB962C8B-B14F-4D97-AF65-F5344CB8AC3E}">
        <p14:creationId xmlns:p14="http://schemas.microsoft.com/office/powerpoint/2010/main" val="2296607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8C85646-FAEB-4AB3-A326-0A08349E2827}" type="datetimeFigureOut">
              <a:rPr lang="ru-RU" smtClean="0"/>
              <a:t>21.09.2023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6C153EF-3B09-4DED-9593-102D562BC4B7}" type="slidenum">
              <a:rPr lang="ru-RU" smtClean="0"/>
              <a:t>‹#›</a:t>
            </a:fld>
            <a:endParaRPr lang="ru-RU"/>
          </a:p>
        </p:txBody>
      </p:sp>
    </p:spTree>
    <p:extLst>
      <p:ext uri="{BB962C8B-B14F-4D97-AF65-F5344CB8AC3E}">
        <p14:creationId xmlns:p14="http://schemas.microsoft.com/office/powerpoint/2010/main" val="1708215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8C85646-FAEB-4AB3-A326-0A08349E2827}" type="datetimeFigureOut">
              <a:rPr lang="ru-RU" smtClean="0"/>
              <a:t>21.09.2023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6C153EF-3B09-4DED-9593-102D562BC4B7}" type="slidenum">
              <a:rPr lang="ru-RU" smtClean="0"/>
              <a:t>‹#›</a:t>
            </a:fld>
            <a:endParaRPr lang="ru-RU"/>
          </a:p>
        </p:txBody>
      </p:sp>
    </p:spTree>
    <p:extLst>
      <p:ext uri="{BB962C8B-B14F-4D97-AF65-F5344CB8AC3E}">
        <p14:creationId xmlns:p14="http://schemas.microsoft.com/office/powerpoint/2010/main" val="946418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8C85646-FAEB-4AB3-A326-0A08349E2827}" type="datetimeFigureOut">
              <a:rPr lang="ru-RU" smtClean="0"/>
              <a:t>21.09.2023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6C153EF-3B09-4DED-9593-102D562BC4B7}" type="slidenum">
              <a:rPr lang="ru-RU" smtClean="0"/>
              <a:t>‹#›</a:t>
            </a:fld>
            <a:endParaRPr lang="ru-RU"/>
          </a:p>
        </p:txBody>
      </p:sp>
    </p:spTree>
    <p:extLst>
      <p:ext uri="{BB962C8B-B14F-4D97-AF65-F5344CB8AC3E}">
        <p14:creationId xmlns:p14="http://schemas.microsoft.com/office/powerpoint/2010/main" val="3560330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18C85646-FAEB-4AB3-A326-0A08349E2827}" type="datetimeFigureOut">
              <a:rPr lang="ru-RU" smtClean="0"/>
              <a:t>21.09.2023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6C153EF-3B09-4DED-9593-102D562BC4B7}" type="slidenum">
              <a:rPr lang="ru-RU" smtClean="0"/>
              <a:t>‹#›</a:t>
            </a:fld>
            <a:endParaRPr lang="ru-RU"/>
          </a:p>
        </p:txBody>
      </p:sp>
    </p:spTree>
    <p:extLst>
      <p:ext uri="{BB962C8B-B14F-4D97-AF65-F5344CB8AC3E}">
        <p14:creationId xmlns:p14="http://schemas.microsoft.com/office/powerpoint/2010/main" val="70657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18C85646-FAEB-4AB3-A326-0A08349E2827}" type="datetimeFigureOut">
              <a:rPr lang="ru-RU" smtClean="0"/>
              <a:t>21.09.2023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6C153EF-3B09-4DED-9593-102D562BC4B7}" type="slidenum">
              <a:rPr lang="ru-RU" smtClean="0"/>
              <a:t>‹#›</a:t>
            </a:fld>
            <a:endParaRPr lang="ru-RU"/>
          </a:p>
        </p:txBody>
      </p:sp>
    </p:spTree>
    <p:extLst>
      <p:ext uri="{BB962C8B-B14F-4D97-AF65-F5344CB8AC3E}">
        <p14:creationId xmlns:p14="http://schemas.microsoft.com/office/powerpoint/2010/main" val="3330559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18C85646-FAEB-4AB3-A326-0A08349E2827}" type="datetimeFigureOut">
              <a:rPr lang="ru-RU" smtClean="0"/>
              <a:t>21.09.2023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E6C153EF-3B09-4DED-9593-102D562BC4B7}" type="slidenum">
              <a:rPr lang="ru-RU" smtClean="0"/>
              <a:t>‹#›</a:t>
            </a:fld>
            <a:endParaRPr lang="ru-RU"/>
          </a:p>
        </p:txBody>
      </p:sp>
    </p:spTree>
    <p:extLst>
      <p:ext uri="{BB962C8B-B14F-4D97-AF65-F5344CB8AC3E}">
        <p14:creationId xmlns:p14="http://schemas.microsoft.com/office/powerpoint/2010/main" val="309246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18C85646-FAEB-4AB3-A326-0A08349E2827}" type="datetimeFigureOut">
              <a:rPr lang="ru-RU" smtClean="0"/>
              <a:t>21.09.2023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E6C153EF-3B09-4DED-9593-102D562BC4B7}" type="slidenum">
              <a:rPr lang="ru-RU" smtClean="0"/>
              <a:t>‹#›</a:t>
            </a:fld>
            <a:endParaRPr lang="ru-RU"/>
          </a:p>
        </p:txBody>
      </p:sp>
    </p:spTree>
    <p:extLst>
      <p:ext uri="{BB962C8B-B14F-4D97-AF65-F5344CB8AC3E}">
        <p14:creationId xmlns:p14="http://schemas.microsoft.com/office/powerpoint/2010/main" val="1651846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8C85646-FAEB-4AB3-A326-0A08349E2827}" type="datetimeFigureOut">
              <a:rPr lang="ru-RU" smtClean="0"/>
              <a:t>21.09.2023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E6C153EF-3B09-4DED-9593-102D562BC4B7}" type="slidenum">
              <a:rPr lang="ru-RU" smtClean="0"/>
              <a:t>‹#›</a:t>
            </a:fld>
            <a:endParaRPr lang="ru-RU"/>
          </a:p>
        </p:txBody>
      </p:sp>
    </p:spTree>
    <p:extLst>
      <p:ext uri="{BB962C8B-B14F-4D97-AF65-F5344CB8AC3E}">
        <p14:creationId xmlns:p14="http://schemas.microsoft.com/office/powerpoint/2010/main" val="1907318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8C85646-FAEB-4AB3-A326-0A08349E2827}" type="datetimeFigureOut">
              <a:rPr lang="ru-RU" smtClean="0"/>
              <a:t>21.09.2023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6C153EF-3B09-4DED-9593-102D562BC4B7}" type="slidenum">
              <a:rPr lang="ru-RU" smtClean="0"/>
              <a:t>‹#›</a:t>
            </a:fld>
            <a:endParaRPr lang="ru-RU"/>
          </a:p>
        </p:txBody>
      </p:sp>
    </p:spTree>
    <p:extLst>
      <p:ext uri="{BB962C8B-B14F-4D97-AF65-F5344CB8AC3E}">
        <p14:creationId xmlns:p14="http://schemas.microsoft.com/office/powerpoint/2010/main" val="269825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8C85646-FAEB-4AB3-A326-0A08349E2827}" type="datetimeFigureOut">
              <a:rPr lang="ru-RU" smtClean="0"/>
              <a:t>21.09.2023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6C153EF-3B09-4DED-9593-102D562BC4B7}" type="slidenum">
              <a:rPr lang="ru-RU" smtClean="0"/>
              <a:t>‹#›</a:t>
            </a:fld>
            <a:endParaRPr lang="ru-RU"/>
          </a:p>
        </p:txBody>
      </p:sp>
    </p:spTree>
    <p:extLst>
      <p:ext uri="{BB962C8B-B14F-4D97-AF65-F5344CB8AC3E}">
        <p14:creationId xmlns:p14="http://schemas.microsoft.com/office/powerpoint/2010/main" val="679832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85646-FAEB-4AB3-A326-0A08349E2827}" type="datetimeFigureOut">
              <a:rPr lang="ru-RU" smtClean="0"/>
              <a:t>21.09.2023</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C153EF-3B09-4DED-9593-102D562BC4B7}" type="slidenum">
              <a:rPr lang="ru-RU" smtClean="0"/>
              <a:t>‹#›</a:t>
            </a:fld>
            <a:endParaRPr lang="ru-RU"/>
          </a:p>
        </p:txBody>
      </p:sp>
    </p:spTree>
    <p:extLst>
      <p:ext uri="{BB962C8B-B14F-4D97-AF65-F5344CB8AC3E}">
        <p14:creationId xmlns:p14="http://schemas.microsoft.com/office/powerpoint/2010/main" val="2335316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intuit.ru/studies/courses/87/87/lecture/20525?page=1" TargetMode="Externa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77240" y="2202633"/>
            <a:ext cx="10515600" cy="1325563"/>
          </a:xfrm>
        </p:spPr>
        <p:txBody>
          <a:bodyPr>
            <a:normAutofit/>
          </a:bodyPr>
          <a:lstStyle/>
          <a:p>
            <a:pPr marL="342900" lvl="0" indent="-342900" algn="ctr">
              <a:lnSpc>
                <a:spcPct val="150000"/>
              </a:lnSpc>
              <a:spcAft>
                <a:spcPts val="0"/>
              </a:spcAft>
            </a:pPr>
            <a:r>
              <a:rPr lang="ru-RU" dirty="0">
                <a:latin typeface="Times New Roman" panose="02020603050405020304" pitchFamily="18" charset="0"/>
                <a:ea typeface="Times New Roman" panose="02020603050405020304" pitchFamily="18" charset="0"/>
              </a:rPr>
              <a:t>Алгоритмы нечеткой оптимизации</a:t>
            </a:r>
            <a:endParaRPr lang="ru-RU" dirty="0"/>
          </a:p>
        </p:txBody>
      </p:sp>
    </p:spTree>
    <p:extLst>
      <p:ext uri="{BB962C8B-B14F-4D97-AF65-F5344CB8AC3E}">
        <p14:creationId xmlns:p14="http://schemas.microsoft.com/office/powerpoint/2010/main" val="1898597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73677" y="80600"/>
            <a:ext cx="9808070" cy="535531"/>
          </a:xfrm>
          <a:prstGeom prst="rect">
            <a:avLst/>
          </a:prstGeom>
        </p:spPr>
        <p:txBody>
          <a:bodyPr wrap="none">
            <a:spAutoFit/>
          </a:bodyPr>
          <a:lstStyle/>
          <a:p>
            <a:pPr indent="450215" algn="just">
              <a:lnSpc>
                <a:spcPct val="120000"/>
              </a:lnSpc>
              <a:spcAft>
                <a:spcPts val="0"/>
              </a:spcAft>
            </a:pPr>
            <a:r>
              <a:rPr lang="ru-RU" sz="2400" b="1" dirty="0">
                <a:solidFill>
                  <a:srgbClr val="000000"/>
                </a:solidFill>
                <a:latin typeface="Times New Roman" panose="02020603050405020304" pitchFamily="18" charset="0"/>
                <a:ea typeface="Calibri" panose="020F0502020204030204" pitchFamily="34" charset="0"/>
              </a:rPr>
              <a:t>Модели принятия решений с использованием нечетких множеств</a:t>
            </a:r>
            <a:endParaRPr lang="ru-RU" sz="24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Прямоугольник 2"/>
              <p:cNvSpPr/>
              <p:nvPr/>
            </p:nvSpPr>
            <p:spPr>
              <a:xfrm>
                <a:off x="312420" y="616131"/>
                <a:ext cx="11530584" cy="1011046"/>
              </a:xfrm>
              <a:prstGeom prst="rect">
                <a:avLst/>
              </a:prstGeom>
            </p:spPr>
            <p:txBody>
              <a:bodyPr wrap="square">
                <a:spAutoFit/>
              </a:bodyPr>
              <a:lstStyle/>
              <a:p>
                <a:pPr indent="450215" algn="just">
                  <a:lnSpc>
                    <a:spcPct val="120000"/>
                  </a:lnSpc>
                  <a:spcAft>
                    <a:spcPts val="0"/>
                  </a:spcAft>
                </a:pPr>
                <a:r>
                  <a:rPr lang="ru-RU" sz="1600" dirty="0">
                    <a:latin typeface="Times New Roman" panose="02020603050405020304" pitchFamily="18" charset="0"/>
                    <a:ea typeface="Times New Roman" panose="02020603050405020304" pitchFamily="18" charset="0"/>
                  </a:rPr>
                  <a:t>Отдельный класс составляют задачи многокритериального альтернативного выбора, когда на некотором множестве допустимых (возможных) альтернативных решений </a:t>
                </a:r>
                <a14:m>
                  <m:oMath xmlns:m="http://schemas.openxmlformats.org/officeDocument/2006/math">
                    <m:r>
                      <a:rPr lang="ru-RU" sz="1600" i="1">
                        <a:effectLst/>
                        <a:latin typeface="Cambria Math" panose="02040503050406030204" pitchFamily="18" charset="0"/>
                        <a:ea typeface="Times New Roman" panose="02020603050405020304" pitchFamily="18" charset="0"/>
                        <a:cs typeface="Cambria Math" panose="02040503050406030204" pitchFamily="18" charset="0"/>
                      </a:rPr>
                      <m:t>𝐴</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ru-RU" sz="16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𝑎</m:t>
                        </m:r>
                      </m:e>
                      <m:sub>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𝑖</m:t>
                        </m:r>
                      </m:sub>
                    </m:sSub>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𝑖</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acc>
                      <m:accPr>
                        <m:chr m:val="̅"/>
                        <m:ctrlPr>
                          <a:rPr lang="ru-RU" sz="1600" i="1">
                            <a:effectLst/>
                            <a:latin typeface="Cambria Math" panose="02040503050406030204" pitchFamily="18" charset="0"/>
                            <a:ea typeface="Times New Roman" panose="02020603050405020304" pitchFamily="18" charset="0"/>
                            <a:cs typeface="Cambria Math" panose="02040503050406030204" pitchFamily="18" charset="0"/>
                          </a:rPr>
                        </m:ctrlPr>
                      </m:accPr>
                      <m:e>
                        <m:r>
                          <a:rPr lang="ru-RU" sz="1600" i="1">
                            <a:effectLst/>
                            <a:latin typeface="Cambria Math" panose="02040503050406030204" pitchFamily="18" charset="0"/>
                            <a:ea typeface="Times New Roman" panose="02020603050405020304" pitchFamily="18" charset="0"/>
                            <a:cs typeface="Cambria Math" panose="02040503050406030204" pitchFamily="18" charset="0"/>
                          </a:rPr>
                          <m:t>1,</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𝑀</m:t>
                        </m:r>
                      </m:e>
                    </m:acc>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oMath>
                </a14:m>
                <a:r>
                  <a:rPr lang="ru-RU" sz="1600" dirty="0">
                    <a:effectLst/>
                    <a:latin typeface="Cambria Math" panose="02040503050406030204" pitchFamily="18" charset="0"/>
                    <a:ea typeface="Times New Roman" panose="02020603050405020304" pitchFamily="18" charset="0"/>
                    <a:cs typeface="Cambria Math" panose="02040503050406030204" pitchFamily="18" charset="0"/>
                  </a:rPr>
                  <a:t> </a:t>
                </a:r>
                <a:r>
                  <a:rPr lang="ru-RU" sz="1600" dirty="0">
                    <a:effectLst/>
                    <a:latin typeface="Times New Roman" panose="02020603050405020304" pitchFamily="18" charset="0"/>
                    <a:ea typeface="Times New Roman" panose="02020603050405020304" pitchFamily="18" charset="0"/>
                  </a:rPr>
                  <a:t>необходимо выбрать альтернативу, наилучшим образом соответствующую требованиям заранее установленной системы критериев оценки </a:t>
                </a:r>
                <a14:m>
                  <m:oMath xmlns:m="http://schemas.openxmlformats.org/officeDocument/2006/math">
                    <m:r>
                      <a:rPr lang="ru-RU" sz="1600" i="1">
                        <a:effectLst/>
                        <a:latin typeface="Cambria Math" panose="02040503050406030204" pitchFamily="18" charset="0"/>
                        <a:ea typeface="Times New Roman" panose="02020603050405020304" pitchFamily="18" charset="0"/>
                        <a:cs typeface="Cambria Math" panose="02040503050406030204" pitchFamily="18" charset="0"/>
                      </a:rPr>
                      <m:t>𝐶</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ru-RU" sz="16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𝑐</m:t>
                        </m:r>
                      </m:e>
                      <m:sub>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𝑗</m:t>
                        </m:r>
                      </m:sub>
                    </m:sSub>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𝑗</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acc>
                      <m:accPr>
                        <m:chr m:val="̅"/>
                        <m:ctrlPr>
                          <a:rPr lang="ru-RU" sz="1600" i="1">
                            <a:effectLst/>
                            <a:latin typeface="Cambria Math" panose="02040503050406030204" pitchFamily="18" charset="0"/>
                            <a:ea typeface="Times New Roman" panose="02020603050405020304" pitchFamily="18" charset="0"/>
                            <a:cs typeface="Cambria Math" panose="02040503050406030204" pitchFamily="18" charset="0"/>
                          </a:rPr>
                        </m:ctrlPr>
                      </m:accPr>
                      <m:e>
                        <m:r>
                          <a:rPr lang="ru-RU" sz="1600" i="1">
                            <a:effectLst/>
                            <a:latin typeface="Cambria Math" panose="02040503050406030204" pitchFamily="18" charset="0"/>
                            <a:ea typeface="Times New Roman" panose="02020603050405020304" pitchFamily="18" charset="0"/>
                            <a:cs typeface="Cambria Math" panose="02040503050406030204" pitchFamily="18" charset="0"/>
                          </a:rPr>
                          <m:t>1,</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𝑁</m:t>
                        </m:r>
                      </m:e>
                    </m:acc>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oMath>
                </a14:m>
                <a:r>
                  <a:rPr lang="ru-RU" sz="1600" dirty="0">
                    <a:effectLst/>
                    <a:latin typeface="Cambria Math" panose="02040503050406030204" pitchFamily="18" charset="0"/>
                    <a:ea typeface="Times New Roman" panose="02020603050405020304" pitchFamily="18" charset="0"/>
                    <a:cs typeface="Cambria Math" panose="02040503050406030204" pitchFamily="18" charset="0"/>
                  </a:rPr>
                  <a:t>.</a:t>
                </a:r>
                <a:endParaRPr lang="ru-RU" sz="1600" dirty="0">
                  <a:effectLst/>
                  <a:latin typeface="Times New Roman" panose="02020603050405020304" pitchFamily="18" charset="0"/>
                  <a:ea typeface="Times New Roman" panose="02020603050405020304" pitchFamily="18" charset="0"/>
                </a:endParaRPr>
              </a:p>
            </p:txBody>
          </p:sp>
        </mc:Choice>
        <mc:Fallback>
          <p:sp>
            <p:nvSpPr>
              <p:cNvPr id="3" name="Прямоугольник 2"/>
              <p:cNvSpPr>
                <a:spLocks noRot="1" noChangeAspect="1" noMove="1" noResize="1" noEditPoints="1" noAdjustHandles="1" noChangeArrowheads="1" noChangeShapeType="1" noTextEdit="1"/>
              </p:cNvSpPr>
              <p:nvPr/>
            </p:nvSpPr>
            <p:spPr>
              <a:xfrm>
                <a:off x="312420" y="616131"/>
                <a:ext cx="11530584" cy="1011046"/>
              </a:xfrm>
              <a:prstGeom prst="rect">
                <a:avLst/>
              </a:prstGeom>
              <a:blipFill>
                <a:blip r:embed="rId2"/>
                <a:stretch>
                  <a:fillRect l="-264" r="-264" b="-3614"/>
                </a:stretch>
              </a:blipFill>
            </p:spPr>
            <p:txBody>
              <a:bodyPr/>
              <a:lstStyle/>
              <a:p>
                <a:r>
                  <a:rPr lang="ru-RU">
                    <a:noFill/>
                  </a:rPr>
                  <a:t> </a:t>
                </a:r>
              </a:p>
            </p:txBody>
          </p:sp>
        </mc:Fallback>
      </mc:AlternateContent>
      <p:sp>
        <p:nvSpPr>
          <p:cNvPr id="4" name="Прямоугольник 3"/>
          <p:cNvSpPr/>
          <p:nvPr/>
        </p:nvSpPr>
        <p:spPr>
          <a:xfrm>
            <a:off x="0" y="1627177"/>
            <a:ext cx="6509859" cy="387798"/>
          </a:xfrm>
          <a:prstGeom prst="rect">
            <a:avLst/>
          </a:prstGeom>
        </p:spPr>
        <p:txBody>
          <a:bodyPr wrap="none">
            <a:spAutoFit/>
          </a:bodyPr>
          <a:lstStyle/>
          <a:p>
            <a:pPr indent="450215" algn="just">
              <a:lnSpc>
                <a:spcPct val="120000"/>
              </a:lnSpc>
              <a:spcAft>
                <a:spcPts val="0"/>
              </a:spcAft>
            </a:pPr>
            <a:r>
              <a:rPr lang="ru-RU" sz="1600" i="1" dirty="0">
                <a:solidFill>
                  <a:srgbClr val="000000"/>
                </a:solidFill>
                <a:latin typeface="Times New Roman" panose="02020603050405020304" pitchFamily="18" charset="0"/>
                <a:ea typeface="Calibri" panose="020F0502020204030204" pitchFamily="34" charset="0"/>
              </a:rPr>
              <a:t>Принятие решения на основе отношений нечеткого предпочтения</a:t>
            </a:r>
            <a:endParaRPr lang="ru-RU" sz="16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Прямоугольник 4"/>
              <p:cNvSpPr/>
              <p:nvPr/>
            </p:nvSpPr>
            <p:spPr>
              <a:xfrm>
                <a:off x="554736" y="2162708"/>
                <a:ext cx="11045952" cy="2623282"/>
              </a:xfrm>
              <a:prstGeom prst="rect">
                <a:avLst/>
              </a:prstGeom>
            </p:spPr>
            <p:txBody>
              <a:bodyPr wrap="square">
                <a:spAutoFit/>
              </a:bodyPr>
              <a:lstStyle/>
              <a:p>
                <a:pPr indent="450215" algn="just">
                  <a:lnSpc>
                    <a:spcPct val="120000"/>
                  </a:lnSpc>
                  <a:spcAft>
                    <a:spcPts val="0"/>
                  </a:spcAft>
                </a:pPr>
                <a:r>
                  <a:rPr lang="ru-RU" sz="1600" dirty="0">
                    <a:solidFill>
                      <a:srgbClr val="000000"/>
                    </a:solidFill>
                    <a:latin typeface="Times New Roman" panose="02020603050405020304" pitchFamily="18" charset="0"/>
                    <a:ea typeface="Calibri" panose="020F0502020204030204" pitchFamily="34" charset="0"/>
                  </a:rPr>
                  <a:t>На множестве возможных альтернативных решений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𝐴</m:t>
                    </m:r>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r>
                      <a:rPr lang="ru-RU" sz="1600" i="1">
                        <a:solidFill>
                          <a:srgbClr val="000000"/>
                        </a:solidFill>
                        <a:effectLst/>
                        <a:latin typeface="Cambria Math" panose="02040503050406030204" pitchFamily="18" charset="0"/>
                        <a:ea typeface="Calibri" panose="020F0502020204030204" pitchFamily="34" charset="0"/>
                      </a:rPr>
                      <m:t>:</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1,</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𝑀</m:t>
                        </m:r>
                      </m:e>
                    </m:acc>
                    <m:r>
                      <a:rPr lang="ru-RU" sz="1600" i="1">
                        <a:solidFill>
                          <a:srgbClr val="000000"/>
                        </a:solidFill>
                        <a:effectLst/>
                        <a:latin typeface="Cambria Math" panose="02040503050406030204" pitchFamily="18" charset="0"/>
                        <a:ea typeface="Calibri" panose="020F0502020204030204" pitchFamily="34" charset="0"/>
                      </a:rPr>
                      <m:t>}</m:t>
                    </m:r>
                  </m:oMath>
                </a14:m>
                <a:r>
                  <a:rPr lang="ru-RU" sz="1600" dirty="0">
                    <a:solidFill>
                      <a:srgbClr val="000000"/>
                    </a:solidFill>
                    <a:effectLst/>
                    <a:latin typeface="Times New Roman" panose="02020603050405020304" pitchFamily="18" charset="0"/>
                    <a:ea typeface="Calibri" panose="020F0502020204030204" pitchFamily="34" charset="0"/>
                  </a:rPr>
                  <a:t> задано нечеткое отношение предпочтения </a:t>
                </a:r>
                <a14:m>
                  <m:oMath xmlns:m="http://schemas.openxmlformats.org/officeDocument/2006/math">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𝑅</m:t>
                        </m:r>
                      </m:e>
                    </m:acc>
                  </m:oMath>
                </a14:m>
                <a:r>
                  <a:rPr lang="ru-RU" sz="1600" dirty="0">
                    <a:solidFill>
                      <a:srgbClr val="000000"/>
                    </a:solidFill>
                    <a:effectLst/>
                    <a:latin typeface="Times New Roman" panose="02020603050405020304" pitchFamily="18" charset="0"/>
                    <a:ea typeface="Calibri" panose="020F0502020204030204" pitchFamily="34" charset="0"/>
                  </a:rPr>
                  <a:t> с функцией принадлежности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rPr>
                      <m:t>𝜇</m:t>
                    </m:r>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r>
                      <a:rPr lang="ru-RU" sz="1600" i="1">
                        <a:solidFill>
                          <a:srgbClr val="000000"/>
                        </a:solidFill>
                        <a:effectLst/>
                        <a:latin typeface="Cambria Math" panose="02040503050406030204" pitchFamily="18" charset="0"/>
                        <a:ea typeface="Calibri" panose="020F0502020204030204" pitchFamily="34" charset="0"/>
                      </a:rPr>
                      <m:t>)</m:t>
                    </m:r>
                  </m:oMath>
                </a14:m>
                <a:endParaRPr lang="ru-RU" sz="1600" dirty="0">
                  <a:effectLst/>
                  <a:latin typeface="Times New Roman" panose="02020603050405020304" pitchFamily="18" charset="0"/>
                  <a:ea typeface="Times New Roman" panose="02020603050405020304" pitchFamily="18" charset="0"/>
                </a:endParaRPr>
              </a:p>
              <a:p>
                <a:pPr indent="450215" algn="just">
                  <a:lnSpc>
                    <a:spcPct val="120000"/>
                  </a:lnSpc>
                  <a:spcAft>
                    <a:spcPts val="0"/>
                  </a:spcAft>
                </a:pPr>
                <a14:m>
                  <m:oMathPara xmlns:m="http://schemas.openxmlformats.org/officeDocument/2006/math">
                    <m:oMathParaPr>
                      <m:jc m:val="centerGroup"/>
                    </m:oMathParaPr>
                    <m:oMath xmlns:m="http://schemas.openxmlformats.org/officeDocument/2006/math">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𝑅</m:t>
                          </m:r>
                        </m:e>
                      </m:acc>
                      <m:r>
                        <a:rPr lang="ru-RU" sz="1600" i="1">
                          <a:solidFill>
                            <a:srgbClr val="000000"/>
                          </a:solidFill>
                          <a:effectLst/>
                          <a:latin typeface="Cambria Math" panose="02040503050406030204" pitchFamily="18" charset="0"/>
                          <a:ea typeface="Calibri" panose="020F0502020204030204" pitchFamily="34" charset="0"/>
                        </a:rPr>
                        <m:t>=</m:t>
                      </m:r>
                      <m:d>
                        <m:dPr>
                          <m:begChr m:val="{"/>
                          <m:endChr m:val="}"/>
                          <m:ctrlPr>
                            <a:rPr lang="ru-RU" sz="1600" i="1">
                              <a:solidFill>
                                <a:srgbClr val="000000"/>
                              </a:solidFill>
                              <a:effectLst/>
                              <a:latin typeface="Cambria Math" panose="02040503050406030204" pitchFamily="18" charset="0"/>
                              <a:ea typeface="Calibri" panose="020F0502020204030204" pitchFamily="34" charset="0"/>
                            </a:rPr>
                          </m:ctrlPr>
                        </m:dPr>
                        <m:e>
                          <m:f>
                            <m:fPr>
                              <m:type m:val="skw"/>
                              <m:ctrlPr>
                                <a:rPr lang="ru-RU" sz="1600" i="1">
                                  <a:solidFill>
                                    <a:srgbClr val="000000"/>
                                  </a:solidFill>
                                  <a:effectLst/>
                                  <a:latin typeface="Cambria Math" panose="02040503050406030204" pitchFamily="18" charset="0"/>
                                  <a:ea typeface="Calibri" panose="020F0502020204030204" pitchFamily="34" charset="0"/>
                                </a:rPr>
                              </m:ctrlPr>
                            </m:fPr>
                            <m:num>
                              <m:r>
                                <a:rPr lang="ru-RU" sz="1600" i="1">
                                  <a:solidFill>
                                    <a:srgbClr val="000000"/>
                                  </a:solidFill>
                                  <a:effectLst/>
                                  <a:latin typeface="Cambria Math" panose="02040503050406030204" pitchFamily="18" charset="0"/>
                                  <a:ea typeface="Calibri" panose="020F0502020204030204" pitchFamily="34" charset="0"/>
                                </a:rPr>
                                <m:t>𝜇</m:t>
                              </m:r>
                              <m:d>
                                <m:dPr>
                                  <m:ctrlPr>
                                    <a:rPr lang="ru-RU" sz="1600" i="1">
                                      <a:solidFill>
                                        <a:srgbClr val="000000"/>
                                      </a:solidFill>
                                      <a:effectLst/>
                                      <a:latin typeface="Cambria Math" panose="02040503050406030204" pitchFamily="18" charset="0"/>
                                      <a:ea typeface="Calibri" panose="020F0502020204030204" pitchFamily="34" charset="0"/>
                                    </a:rPr>
                                  </m:ctrlPr>
                                </m:dPr>
                                <m:e>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e>
                              </m:d>
                            </m:num>
                            <m:den>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den>
                          </m:f>
                          <m:r>
                            <a:rPr lang="ru-RU" sz="1600" i="1">
                              <a:solidFill>
                                <a:srgbClr val="000000"/>
                              </a:solidFill>
                              <a:effectLst/>
                              <a:latin typeface="Cambria Math" panose="02040503050406030204" pitchFamily="18" charset="0"/>
                              <a:ea typeface="Calibri" panose="020F0502020204030204" pitchFamily="34" charset="0"/>
                            </a:rPr>
                            <m:t>𝜖</m:t>
                          </m:r>
                          <m:r>
                            <a:rPr lang="ru-RU" sz="1600" i="1">
                              <a:solidFill>
                                <a:srgbClr val="000000"/>
                              </a:solidFill>
                              <a:effectLst/>
                              <a:latin typeface="Cambria Math" panose="02040503050406030204" pitchFamily="18" charset="0"/>
                              <a:ea typeface="Calibri" panose="020F0502020204030204" pitchFamily="34" charset="0"/>
                            </a:rPr>
                            <m:t> </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𝐴</m:t>
                          </m:r>
                          <m:r>
                            <a:rPr lang="ru-RU" sz="1600" i="1">
                              <a:solidFill>
                                <a:srgbClr val="000000"/>
                              </a:solidFill>
                              <a:effectLst/>
                              <a:latin typeface="Cambria Math" panose="02040503050406030204" pitchFamily="18" charset="0"/>
                              <a:ea typeface="Calibri" panose="020F0502020204030204" pitchFamily="34" charset="0"/>
                            </a:rPr>
                            <m:t>×</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𝐴</m:t>
                          </m:r>
                        </m:e>
                      </m:d>
                    </m:oMath>
                  </m:oMathPara>
                </a14:m>
                <a:endParaRPr lang="ru-RU" sz="1600" dirty="0">
                  <a:effectLst/>
                  <a:latin typeface="Times New Roman" panose="02020603050405020304" pitchFamily="18" charset="0"/>
                  <a:ea typeface="Times New Roman" panose="02020603050405020304" pitchFamily="18" charset="0"/>
                </a:endParaRPr>
              </a:p>
              <a:p>
                <a:r>
                  <a:rPr lang="ru-RU" sz="1600" dirty="0">
                    <a:effectLst/>
                    <a:latin typeface="Times New Roman" panose="02020603050405020304" pitchFamily="18" charset="0"/>
                    <a:ea typeface="Times New Roman" panose="02020603050405020304" pitchFamily="18" charset="0"/>
                  </a:rPr>
                  <a:t>Нечеткое отношение предпочтения определяется лицом, </a:t>
                </a:r>
                <a:r>
                  <a:rPr lang="ru-RU" sz="1600" dirty="0" err="1">
                    <a:effectLst/>
                    <a:latin typeface="Times New Roman" panose="02020603050405020304" pitchFamily="18" charset="0"/>
                    <a:ea typeface="Times New Roman" panose="02020603050405020304" pitchFamily="18" charset="0"/>
                  </a:rPr>
                  <a:t>прини</a:t>
                </a:r>
                <a:r>
                  <a:rPr lang="ru-RU" sz="1600" dirty="0">
                    <a:effectLst/>
                    <a:latin typeface="Times New Roman" panose="02020603050405020304" pitchFamily="18" charset="0"/>
                    <a:ea typeface="Times New Roman" panose="02020603050405020304" pitchFamily="18" charset="0"/>
                  </a:rPr>
                  <a:t> мающим решение, либо на основе собственных субъективных пред почтений, либо опроса экспертов, обладающих знаниями в данной предметной области. Для любой пары альтернатив </a:t>
                </a:r>
                <a14:m>
                  <m:oMath xmlns:m="http://schemas.openxmlformats.org/officeDocument/2006/math">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r>
                      <a:rPr lang="ru-RU" sz="1600" i="1">
                        <a:effectLst/>
                        <a:latin typeface="Cambria Math" panose="02040503050406030204" pitchFamily="18" charset="0"/>
                        <a:ea typeface="Times New Roman" panose="02020603050405020304" pitchFamily="18" charset="0"/>
                        <a:cs typeface="Cambria Math" panose="02040503050406030204" pitchFamily="18" charset="0"/>
                      </a:rPr>
                      <m:t>)∈ </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𝐴</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 </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𝐴</m:t>
                    </m:r>
                  </m:oMath>
                </a14:m>
                <a:r>
                  <a:rPr lang="ru-RU" sz="1600" dirty="0">
                    <a:effectLst/>
                    <a:latin typeface="Cambria Math" panose="02040503050406030204" pitchFamily="18" charset="0"/>
                    <a:ea typeface="Times New Roman" panose="02020603050405020304" pitchFamily="18" charset="0"/>
                    <a:cs typeface="Cambria Math" panose="02040503050406030204" pitchFamily="18" charset="0"/>
                  </a:rPr>
                  <a:t> </a:t>
                </a:r>
                <a:r>
                  <a:rPr lang="ru-RU" sz="1600" dirty="0">
                    <a:effectLst/>
                    <a:latin typeface="Times New Roman" panose="02020603050405020304" pitchFamily="18" charset="0"/>
                    <a:ea typeface="Times New Roman" panose="02020603050405020304" pitchFamily="18" charset="0"/>
                  </a:rPr>
                  <a:t>значение </a:t>
                </a:r>
                <a14:m>
                  <m:oMath xmlns:m="http://schemas.openxmlformats.org/officeDocument/2006/math">
                    <m:r>
                      <a:rPr lang="ru-RU" sz="1600" i="1">
                        <a:effectLst/>
                        <a:latin typeface="Cambria Math" panose="02040503050406030204" pitchFamily="18" charset="0"/>
                        <a:ea typeface="Times New Roman" panose="02020603050405020304" pitchFamily="18" charset="0"/>
                        <a:cs typeface="Cambria Math" panose="02040503050406030204" pitchFamily="18" charset="0"/>
                      </a:rPr>
                      <m:t>𝜇</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oMath>
                </a14:m>
                <a:r>
                  <a:rPr lang="ru-RU" sz="1600" dirty="0">
                    <a:effectLst/>
                    <a:latin typeface="Cambria Math" panose="02040503050406030204" pitchFamily="18" charset="0"/>
                    <a:ea typeface="Times New Roman" panose="02020603050405020304" pitchFamily="18" charset="0"/>
                    <a:cs typeface="Cambria Math" panose="02040503050406030204" pitchFamily="18" charset="0"/>
                  </a:rPr>
                  <a:t> </a:t>
                </a:r>
                <a:r>
                  <a:rPr lang="ru-RU" sz="1600" dirty="0">
                    <a:effectLst/>
                    <a:latin typeface="Times New Roman" panose="02020603050405020304" pitchFamily="18" charset="0"/>
                    <a:ea typeface="Times New Roman" panose="02020603050405020304" pitchFamily="18" charset="0"/>
                  </a:rPr>
                  <a:t>понимается как значение истинности утверждения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oMath>
                </a14:m>
                <a:r>
                  <a:rPr lang="ru-RU" sz="1600" dirty="0">
                    <a:effectLst/>
                    <a:latin typeface="Cambria Math" panose="02040503050406030204" pitchFamily="18" charset="0"/>
                    <a:ea typeface="Times New Roman" panose="02020603050405020304" pitchFamily="18" charset="0"/>
                    <a:cs typeface="Cambria Math" panose="02040503050406030204" pitchFamily="18" charset="0"/>
                  </a:rPr>
                  <a:t> </a:t>
                </a:r>
                <a:r>
                  <a:rPr lang="ru-RU" sz="1600" dirty="0">
                    <a:effectLst/>
                    <a:latin typeface="Times New Roman" panose="02020603050405020304" pitchFamily="18" charset="0"/>
                    <a:ea typeface="Times New Roman" panose="02020603050405020304" pitchFamily="18" charset="0"/>
                  </a:rPr>
                  <a:t>не хуже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oMath>
                </a14:m>
                <a:r>
                  <a:rPr lang="ru-RU" sz="1600" dirty="0">
                    <a:effectLst/>
                    <a:latin typeface="Times New Roman" panose="02020603050405020304" pitchFamily="18" charset="0"/>
                    <a:ea typeface="Times New Roman" panose="02020603050405020304" pitchFamily="18" charset="0"/>
                  </a:rPr>
                  <a:t>». В сокращенном варианте это записывается </a:t>
                </a:r>
                <a14:m>
                  <m:oMath xmlns:m="http://schemas.openxmlformats.org/officeDocument/2006/math">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𝑎𝑖</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 ≥ </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𝑎𝑗</m:t>
                    </m:r>
                  </m:oMath>
                </a14:m>
                <a:r>
                  <a:rPr lang="ru-RU" sz="1600" dirty="0">
                    <a:effectLst/>
                    <a:latin typeface="Cambria Math" panose="02040503050406030204" pitchFamily="18" charset="0"/>
                    <a:ea typeface="Times New Roman" panose="02020603050405020304" pitchFamily="18" charset="0"/>
                    <a:cs typeface="Cambria Math" panose="02040503050406030204" pitchFamily="18" charset="0"/>
                  </a:rPr>
                  <a:t> </a:t>
                </a:r>
                <a:r>
                  <a:rPr lang="ru-RU" sz="1600" dirty="0">
                    <a:effectLst/>
                    <a:latin typeface="Times New Roman" panose="02020603050405020304" pitchFamily="18" charset="0"/>
                    <a:ea typeface="Times New Roman" panose="02020603050405020304" pitchFamily="18" charset="0"/>
                  </a:rPr>
                  <a:t>или </a:t>
                </a:r>
                <a14:m>
                  <m:oMath xmlns:m="http://schemas.openxmlformats.org/officeDocument/2006/math">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𝑎𝑖</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 ≻ </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𝑎𝑗</m:t>
                    </m:r>
                  </m:oMath>
                </a14:m>
                <a:r>
                  <a:rPr lang="ru-RU" sz="1600" dirty="0">
                    <a:effectLst/>
                    <a:latin typeface="Times New Roman" panose="02020603050405020304" pitchFamily="18" charset="0"/>
                    <a:ea typeface="Times New Roman" panose="02020603050405020304" pitchFamily="18" charset="0"/>
                  </a:rPr>
                  <a:t>. Значение </a:t>
                </a:r>
                <a14:m>
                  <m:oMath xmlns:m="http://schemas.openxmlformats.org/officeDocument/2006/math">
                    <m:r>
                      <a:rPr lang="ru-RU" sz="1600" i="1">
                        <a:effectLst/>
                        <a:latin typeface="Cambria Math" panose="02040503050406030204" pitchFamily="18" charset="0"/>
                        <a:ea typeface="Times New Roman" panose="02020603050405020304" pitchFamily="18" charset="0"/>
                        <a:cs typeface="Cambria Math" panose="02040503050406030204" pitchFamily="18" charset="0"/>
                      </a:rPr>
                      <m:t>𝜇</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𝑎𝑖</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𝑎𝑗</m:t>
                    </m:r>
                    <m:r>
                      <a:rPr lang="ru-RU" sz="1600" i="1">
                        <a:effectLst/>
                        <a:latin typeface="Cambria Math" panose="02040503050406030204" pitchFamily="18" charset="0"/>
                        <a:ea typeface="Times New Roman" panose="02020603050405020304" pitchFamily="18" charset="0"/>
                        <a:cs typeface="Cambria Math" panose="02040503050406030204" pitchFamily="18" charset="0"/>
                      </a:rPr>
                      <m:t>)=0</m:t>
                    </m:r>
                  </m:oMath>
                </a14:m>
                <a:r>
                  <a:rPr lang="ru-RU" sz="1600" dirty="0">
                    <a:effectLst/>
                    <a:latin typeface="Cambria Math" panose="02040503050406030204" pitchFamily="18" charset="0"/>
                    <a:ea typeface="Times New Roman" panose="02020603050405020304" pitchFamily="18" charset="0"/>
                    <a:cs typeface="Cambria Math" panose="02040503050406030204" pitchFamily="18" charset="0"/>
                  </a:rPr>
                  <a:t> </a:t>
                </a:r>
                <a:r>
                  <a:rPr lang="ru-RU" sz="1600" dirty="0">
                    <a:effectLst/>
                    <a:latin typeface="Times New Roman" panose="02020603050405020304" pitchFamily="18" charset="0"/>
                    <a:ea typeface="Times New Roman" panose="02020603050405020304" pitchFamily="18" charset="0"/>
                  </a:rPr>
                  <a:t>означает, что альтернативы несравнимы.</a:t>
                </a:r>
                <a:endParaRPr lang="ru-RU" sz="1600" dirty="0"/>
              </a:p>
            </p:txBody>
          </p:sp>
        </mc:Choice>
        <mc:Fallback>
          <p:sp>
            <p:nvSpPr>
              <p:cNvPr id="5" name="Прямоугольник 4"/>
              <p:cNvSpPr>
                <a:spLocks noRot="1" noChangeAspect="1" noMove="1" noResize="1" noEditPoints="1" noAdjustHandles="1" noChangeArrowheads="1" noChangeShapeType="1" noTextEdit="1"/>
              </p:cNvSpPr>
              <p:nvPr/>
            </p:nvSpPr>
            <p:spPr>
              <a:xfrm>
                <a:off x="554736" y="2162708"/>
                <a:ext cx="11045952" cy="2623282"/>
              </a:xfrm>
              <a:prstGeom prst="rect">
                <a:avLst/>
              </a:prstGeom>
              <a:blipFill>
                <a:blip r:embed="rId3"/>
                <a:stretch>
                  <a:fillRect l="-276" r="-276" b="-2093"/>
                </a:stretch>
              </a:blipFill>
            </p:spPr>
            <p:txBody>
              <a:bodyPr/>
              <a:lstStyle/>
              <a:p>
                <a:r>
                  <a:rPr lang="ru-RU">
                    <a:noFill/>
                  </a:rPr>
                  <a:t> </a:t>
                </a:r>
              </a:p>
            </p:txBody>
          </p:sp>
        </mc:Fallback>
      </mc:AlternateContent>
      <p:pic>
        <p:nvPicPr>
          <p:cNvPr id="10" name="Рисунок 9"/>
          <p:cNvPicPr/>
          <p:nvPr/>
        </p:nvPicPr>
        <p:blipFill rotWithShape="1">
          <a:blip r:embed="rId4"/>
          <a:srcRect l="69693" t="38335" r="11888" b="52712"/>
          <a:stretch/>
        </p:blipFill>
        <p:spPr bwMode="auto">
          <a:xfrm>
            <a:off x="3461385" y="5800057"/>
            <a:ext cx="5828919" cy="81105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9" name="Прямоугольник 8"/>
              <p:cNvSpPr/>
              <p:nvPr/>
            </p:nvSpPr>
            <p:spPr>
              <a:xfrm>
                <a:off x="630936" y="4826770"/>
                <a:ext cx="10753344" cy="989502"/>
              </a:xfrm>
              <a:prstGeom prst="rect">
                <a:avLst/>
              </a:prstGeom>
            </p:spPr>
            <p:txBody>
              <a:bodyPr wrap="square">
                <a:spAutoFit/>
              </a:bodyPr>
              <a:lstStyle/>
              <a:p>
                <a:pPr indent="450215" algn="just">
                  <a:lnSpc>
                    <a:spcPct val="120000"/>
                  </a:lnSpc>
                  <a:spcAft>
                    <a:spcPts val="0"/>
                  </a:spcAft>
                </a:pPr>
                <a:r>
                  <a:rPr lang="ru-RU" sz="1600" dirty="0">
                    <a:solidFill>
                      <a:srgbClr val="000000"/>
                    </a:solidFill>
                    <a:latin typeface="Times New Roman" panose="02020603050405020304" pitchFamily="18" charset="0"/>
                    <a:ea typeface="Calibri" panose="020F0502020204030204" pitchFamily="34" charset="0"/>
                  </a:rPr>
                  <a:t>Алгоритм решения задачи состоит из нескольких этапов:</a:t>
                </a:r>
                <a:endParaRPr lang="ru-RU" sz="1600" dirty="0">
                  <a:effectLst/>
                  <a:latin typeface="Times New Roman" panose="02020603050405020304" pitchFamily="18" charset="0"/>
                  <a:ea typeface="Times New Roman" panose="02020603050405020304" pitchFamily="18" charset="0"/>
                </a:endParaRPr>
              </a:p>
              <a:p>
                <a:pPr indent="450215" algn="just">
                  <a:lnSpc>
                    <a:spcPct val="120000"/>
                  </a:lnSpc>
                  <a:spcAft>
                    <a:spcPts val="0"/>
                  </a:spcAft>
                </a:pPr>
                <a:r>
                  <a:rPr lang="ru-RU" sz="1600" dirty="0">
                    <a:solidFill>
                      <a:srgbClr val="000000"/>
                    </a:solidFill>
                    <a:effectLst/>
                    <a:latin typeface="Times New Roman" panose="02020603050405020304" pitchFamily="18" charset="0"/>
                    <a:ea typeface="Calibri" panose="020F0502020204030204" pitchFamily="34" charset="0"/>
                  </a:rPr>
                  <a:t>1. Строится отношение строгого предпочтения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𝑅</m:t>
                            </m:r>
                          </m:e>
                        </m:acc>
                      </m:e>
                      <m:sub>
                        <m:r>
                          <m:rPr>
                            <m:sty m:val="p"/>
                          </m:rPr>
                          <a:rPr lang="ru-RU" sz="160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s</m:t>
                        </m:r>
                      </m:sub>
                    </m:sSub>
                  </m:oMath>
                </a14:m>
                <a:r>
                  <a:rPr lang="ru-RU" sz="1600" dirty="0">
                    <a:solidFill>
                      <a:srgbClr val="000000"/>
                    </a:solidFill>
                    <a:effectLst/>
                    <a:latin typeface="Times New Roman" panose="02020603050405020304" pitchFamily="18" charset="0"/>
                    <a:ea typeface="Calibri" panose="020F0502020204030204" pitchFamily="34" charset="0"/>
                  </a:rPr>
                  <a:t>, ассоциированное с исходным отношением </a:t>
                </a:r>
                <a14:m>
                  <m:oMath xmlns:m="http://schemas.openxmlformats.org/officeDocument/2006/math">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𝑅</m:t>
                        </m:r>
                      </m:e>
                    </m:acc>
                  </m:oMath>
                </a14:m>
                <a:r>
                  <a:rPr lang="ru-RU" sz="1600" dirty="0">
                    <a:solidFill>
                      <a:srgbClr val="000000"/>
                    </a:solidFill>
                    <a:effectLst/>
                    <a:latin typeface="Times New Roman" panose="02020603050405020304" pitchFamily="18" charset="0"/>
                    <a:ea typeface="Calibri" panose="020F0502020204030204" pitchFamily="34" charset="0"/>
                  </a:rPr>
                  <a:t>, функция принадлежности которого</a:t>
                </a:r>
                <a:endParaRPr lang="ru-RU" sz="1600" dirty="0">
                  <a:effectLst/>
                  <a:latin typeface="Times New Roman" panose="02020603050405020304" pitchFamily="18" charset="0"/>
                  <a:ea typeface="Times New Roman" panose="02020603050405020304" pitchFamily="18" charset="0"/>
                </a:endParaRPr>
              </a:p>
            </p:txBody>
          </p:sp>
        </mc:Choice>
        <mc:Fallback>
          <p:sp>
            <p:nvSpPr>
              <p:cNvPr id="9" name="Прямоугольник 8"/>
              <p:cNvSpPr>
                <a:spLocks noRot="1" noChangeAspect="1" noMove="1" noResize="1" noEditPoints="1" noAdjustHandles="1" noChangeArrowheads="1" noChangeShapeType="1" noTextEdit="1"/>
              </p:cNvSpPr>
              <p:nvPr/>
            </p:nvSpPr>
            <p:spPr>
              <a:xfrm>
                <a:off x="630936" y="4826770"/>
                <a:ext cx="10753344" cy="989502"/>
              </a:xfrm>
              <a:prstGeom prst="rect">
                <a:avLst/>
              </a:prstGeom>
              <a:blipFill>
                <a:blip r:embed="rId5"/>
                <a:stretch>
                  <a:fillRect l="-340" r="-283" b="-4321"/>
                </a:stretch>
              </a:blipFill>
            </p:spPr>
            <p:txBody>
              <a:bodyPr/>
              <a:lstStyle/>
              <a:p>
                <a:r>
                  <a:rPr lang="ru-RU">
                    <a:noFill/>
                  </a:rPr>
                  <a:t> </a:t>
                </a:r>
              </a:p>
            </p:txBody>
          </p:sp>
        </mc:Fallback>
      </mc:AlternateContent>
    </p:spTree>
    <p:extLst>
      <p:ext uri="{BB962C8B-B14F-4D97-AF65-F5344CB8AC3E}">
        <p14:creationId xmlns:p14="http://schemas.microsoft.com/office/powerpoint/2010/main" val="1507134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Прямоугольник 1"/>
              <p:cNvSpPr/>
              <p:nvPr/>
            </p:nvSpPr>
            <p:spPr>
              <a:xfrm>
                <a:off x="182880" y="233779"/>
                <a:ext cx="11402568" cy="695447"/>
              </a:xfrm>
              <a:prstGeom prst="rect">
                <a:avLst/>
              </a:prstGeom>
            </p:spPr>
            <p:txBody>
              <a:bodyPr wrap="square">
                <a:spAutoFit/>
              </a:bodyPr>
              <a:lstStyle/>
              <a:p>
                <a:pPr indent="450215" algn="just">
                  <a:lnSpc>
                    <a:spcPct val="120000"/>
                  </a:lnSpc>
                  <a:spcAft>
                    <a:spcPts val="0"/>
                  </a:spcAft>
                </a:pPr>
                <a:r>
                  <a:rPr lang="ru-RU" sz="1600" dirty="0">
                    <a:solidFill>
                      <a:srgbClr val="000000"/>
                    </a:solidFill>
                    <a:latin typeface="Times New Roman" panose="02020603050405020304" pitchFamily="18" charset="0"/>
                    <a:ea typeface="Calibri" panose="020F0502020204030204" pitchFamily="34" charset="0"/>
                  </a:rPr>
                  <a:t>2. Строится нечеткое подмножество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𝐴</m:t>
                            </m:r>
                          </m:e>
                        </m:acc>
                      </m:e>
                      <m:sub>
                        <m:r>
                          <m:rPr>
                            <m:sty m:val="p"/>
                          </m:rPr>
                          <a:rPr lang="ru-RU" sz="160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ND</m:t>
                        </m:r>
                      </m:sub>
                    </m:s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𝐴</m:t>
                        </m:r>
                      </m:e>
                    </m:acc>
                  </m:oMath>
                </a14:m>
                <a:r>
                  <a:rPr lang="ru-RU" sz="16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 </a:t>
                </a:r>
                <a:r>
                  <a:rPr lang="ru-RU" sz="1600" dirty="0" err="1">
                    <a:solidFill>
                      <a:srgbClr val="000000"/>
                    </a:solidFill>
                    <a:effectLst/>
                    <a:latin typeface="Times New Roman" panose="02020603050405020304" pitchFamily="18" charset="0"/>
                    <a:ea typeface="Calibri" panose="020F0502020204030204" pitchFamily="34" charset="0"/>
                  </a:rPr>
                  <a:t>недоминируемых</a:t>
                </a:r>
                <a:r>
                  <a:rPr lang="ru-RU" sz="1600" dirty="0">
                    <a:solidFill>
                      <a:srgbClr val="000000"/>
                    </a:solidFill>
                    <a:effectLst/>
                    <a:latin typeface="Times New Roman" panose="02020603050405020304" pitchFamily="18" charset="0"/>
                    <a:ea typeface="Calibri" panose="020F0502020204030204" pitchFamily="34" charset="0"/>
                  </a:rPr>
                  <a:t> альтернатив, ассоциированное с </a:t>
                </a:r>
                <a14:m>
                  <m:oMath xmlns:m="http://schemas.openxmlformats.org/officeDocument/2006/math">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𝑅</m:t>
                        </m:r>
                      </m:e>
                    </m:acc>
                  </m:oMath>
                </a14:m>
                <a:r>
                  <a:rPr lang="ru-RU" sz="1600" dirty="0">
                    <a:solidFill>
                      <a:srgbClr val="000000"/>
                    </a:solidFill>
                    <a:effectLst/>
                    <a:latin typeface="Times New Roman" panose="02020603050405020304" pitchFamily="18" charset="0"/>
                    <a:ea typeface="Calibri" panose="020F0502020204030204" pitchFamily="34" charset="0"/>
                  </a:rPr>
                  <a:t>, включающее только те альтернативы, которые не </a:t>
                </a:r>
                <a:r>
                  <a:rPr lang="ru-RU" sz="1600" dirty="0" err="1">
                    <a:solidFill>
                      <a:srgbClr val="000000"/>
                    </a:solidFill>
                    <a:effectLst/>
                    <a:latin typeface="Times New Roman" panose="02020603050405020304" pitchFamily="18" charset="0"/>
                    <a:ea typeface="Calibri" panose="020F0502020204030204" pitchFamily="34" charset="0"/>
                  </a:rPr>
                  <a:t>доминируются</a:t>
                </a:r>
                <a:r>
                  <a:rPr lang="ru-RU" sz="1600" dirty="0">
                    <a:solidFill>
                      <a:srgbClr val="000000"/>
                    </a:solidFill>
                    <a:effectLst/>
                    <a:latin typeface="Times New Roman" panose="02020603050405020304" pitchFamily="18" charset="0"/>
                    <a:ea typeface="Calibri" panose="020F0502020204030204" pitchFamily="34" charset="0"/>
                  </a:rPr>
                  <a:t> никакими другими. Функция принадлежности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𝐴</m:t>
                            </m:r>
                          </m:e>
                        </m:acc>
                      </m:e>
                      <m:sub>
                        <m:r>
                          <m:rPr>
                            <m:sty m:val="p"/>
                          </m:rPr>
                          <a:rPr lang="ru-RU" sz="160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ND</m:t>
                        </m:r>
                      </m:sub>
                    </m:sSub>
                  </m:oMath>
                </a14:m>
                <a:r>
                  <a:rPr lang="ru-RU" sz="16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 </a:t>
                </a:r>
                <a:r>
                  <a:rPr lang="ru-RU" sz="1600" dirty="0">
                    <a:solidFill>
                      <a:srgbClr val="000000"/>
                    </a:solidFill>
                    <a:effectLst/>
                    <a:latin typeface="Times New Roman" panose="02020603050405020304" pitchFamily="18" charset="0"/>
                    <a:ea typeface="Calibri" panose="020F0502020204030204" pitchFamily="34" charset="0"/>
                  </a:rPr>
                  <a:t>определяется соотношением</a:t>
                </a:r>
                <a:endParaRPr lang="ru-RU" sz="1600" dirty="0">
                  <a:effectLst/>
                  <a:latin typeface="Times New Roman" panose="02020603050405020304" pitchFamily="18" charset="0"/>
                  <a:ea typeface="Times New Roman" panose="02020603050405020304" pitchFamily="18" charset="0"/>
                </a:endParaRPr>
              </a:p>
            </p:txBody>
          </p:sp>
        </mc:Choice>
        <mc:Fallback>
          <p:sp>
            <p:nvSpPr>
              <p:cNvPr id="2" name="Прямоугольник 1"/>
              <p:cNvSpPr>
                <a:spLocks noRot="1" noChangeAspect="1" noMove="1" noResize="1" noEditPoints="1" noAdjustHandles="1" noChangeArrowheads="1" noChangeShapeType="1" noTextEdit="1"/>
              </p:cNvSpPr>
              <p:nvPr/>
            </p:nvSpPr>
            <p:spPr>
              <a:xfrm>
                <a:off x="182880" y="233779"/>
                <a:ext cx="11402568" cy="695447"/>
              </a:xfrm>
              <a:prstGeom prst="rect">
                <a:avLst/>
              </a:prstGeom>
              <a:blipFill>
                <a:blip r:embed="rId2"/>
                <a:stretch>
                  <a:fillRect l="-267" r="-214" b="-7018"/>
                </a:stretch>
              </a:blipFill>
            </p:spPr>
            <p:txBody>
              <a:bodyPr/>
              <a:lstStyle/>
              <a:p>
                <a:r>
                  <a:rPr lang="ru-RU">
                    <a:noFill/>
                  </a:rPr>
                  <a:t> </a:t>
                </a:r>
              </a:p>
            </p:txBody>
          </p:sp>
        </mc:Fallback>
      </mc:AlternateContent>
      <p:pic>
        <p:nvPicPr>
          <p:cNvPr id="3" name="Рисунок 2"/>
          <p:cNvPicPr>
            <a:picLocks noChangeAspect="1"/>
          </p:cNvPicPr>
          <p:nvPr/>
        </p:nvPicPr>
        <p:blipFill>
          <a:blip r:embed="rId3"/>
          <a:stretch>
            <a:fillRect/>
          </a:stretch>
        </p:blipFill>
        <p:spPr>
          <a:xfrm>
            <a:off x="3356957" y="929226"/>
            <a:ext cx="5054414" cy="542564"/>
          </a:xfrm>
          <a:prstGeom prst="rect">
            <a:avLst/>
          </a:prstGeom>
        </p:spPr>
      </p:pic>
      <mc:AlternateContent xmlns:mc="http://schemas.openxmlformats.org/markup-compatibility/2006">
        <mc:Choice xmlns:a14="http://schemas.microsoft.com/office/drawing/2010/main" Requires="a14">
          <p:sp>
            <p:nvSpPr>
              <p:cNvPr id="5" name="Прямоугольник 4"/>
              <p:cNvSpPr/>
              <p:nvPr/>
            </p:nvSpPr>
            <p:spPr>
              <a:xfrm>
                <a:off x="297180" y="1548919"/>
                <a:ext cx="11173968" cy="1018164"/>
              </a:xfrm>
              <a:prstGeom prst="rect">
                <a:avLst/>
              </a:prstGeom>
            </p:spPr>
            <p:txBody>
              <a:bodyPr wrap="square">
                <a:spAutoFit/>
              </a:bodyPr>
              <a:lstStyle/>
              <a:p>
                <a:pPr indent="450215" algn="just">
                  <a:lnSpc>
                    <a:spcPct val="120000"/>
                  </a:lnSpc>
                  <a:spcAft>
                    <a:spcPts val="0"/>
                  </a:spcAft>
                </a:pPr>
                <a:r>
                  <a:rPr lang="ru-RU" sz="1600" dirty="0">
                    <a:solidFill>
                      <a:srgbClr val="000000"/>
                    </a:solidFill>
                    <a:latin typeface="Times New Roman" panose="02020603050405020304" pitchFamily="18" charset="0"/>
                    <a:ea typeface="Calibri" panose="020F0502020204030204" pitchFamily="34" charset="0"/>
                  </a:rPr>
                  <a:t>Если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𝜇</m:t>
                        </m:r>
                      </m:e>
                      <m:sub>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𝐴</m:t>
                                </m:r>
                              </m:e>
                            </m:acc>
                          </m:e>
                          <m:sub>
                            <m:r>
                              <m:rPr>
                                <m:sty m:val="p"/>
                              </m:rPr>
                              <a:rPr lang="ru-RU" sz="160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ND</m:t>
                            </m:r>
                          </m:sub>
                        </m:sSub>
                      </m:sub>
                    </m:sSub>
                    <m:d>
                      <m:dPr>
                        <m:ctrlPr>
                          <a:rPr lang="ru-RU" sz="1600" i="1">
                            <a:solidFill>
                              <a:srgbClr val="000000"/>
                            </a:solidFill>
                            <a:effectLst/>
                            <a:latin typeface="Cambria Math" panose="02040503050406030204" pitchFamily="18" charset="0"/>
                            <a:ea typeface="Calibri" panose="020F0502020204030204" pitchFamily="34" charset="0"/>
                          </a:rPr>
                        </m:ctrlPr>
                      </m:dPr>
                      <m:e>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e>
                    </m:d>
                    <m:r>
                      <a:rPr lang="ru-RU" sz="1600" i="1">
                        <a:solidFill>
                          <a:srgbClr val="000000"/>
                        </a:solidFill>
                        <a:effectLst/>
                        <a:latin typeface="Cambria Math" panose="02040503050406030204" pitchFamily="18" charset="0"/>
                        <a:ea typeface="Calibri" panose="020F0502020204030204" pitchFamily="34" charset="0"/>
                      </a:rPr>
                      <m:t>=</m:t>
                    </m:r>
                    <m:r>
                      <a:rPr lang="ru-RU" sz="1600" i="1">
                        <a:solidFill>
                          <a:srgbClr val="000000"/>
                        </a:solidFill>
                        <a:effectLst/>
                        <a:latin typeface="Cambria Math" panose="02040503050406030204" pitchFamily="18" charset="0"/>
                        <a:ea typeface="Calibri" panose="020F0502020204030204" pitchFamily="34" charset="0"/>
                      </a:rPr>
                      <m:t>𝛼</m:t>
                    </m:r>
                    <m:r>
                      <a:rPr lang="ru-RU" sz="1600" i="1">
                        <a:solidFill>
                          <a:srgbClr val="000000"/>
                        </a:solidFill>
                        <a:effectLst/>
                        <a:latin typeface="Cambria Math" panose="02040503050406030204" pitchFamily="18" charset="0"/>
                        <a:ea typeface="Calibri" panose="020F0502020204030204" pitchFamily="34" charset="0"/>
                      </a:rPr>
                      <m:t>,  </m:t>
                    </m:r>
                    <m:r>
                      <a:rPr lang="ru-RU" sz="1600">
                        <a:solidFill>
                          <a:srgbClr val="000000"/>
                        </a:solidFill>
                        <a:effectLst/>
                        <a:latin typeface="Cambria Math" panose="02040503050406030204" pitchFamily="18" charset="0"/>
                        <a:ea typeface="Calibri" panose="020F0502020204030204" pitchFamily="34" charset="0"/>
                      </a:rPr>
                      <m:t>0≤</m:t>
                    </m:r>
                    <m:r>
                      <m:rPr>
                        <m:sty m:val="p"/>
                      </m:rPr>
                      <a:rPr lang="ru-RU" sz="1600">
                        <a:solidFill>
                          <a:srgbClr val="000000"/>
                        </a:solidFill>
                        <a:effectLst/>
                        <a:latin typeface="Cambria Math" panose="02040503050406030204" pitchFamily="18" charset="0"/>
                        <a:ea typeface="Calibri" panose="020F0502020204030204" pitchFamily="34" charset="0"/>
                      </a:rPr>
                      <m:t>α</m:t>
                    </m:r>
                    <m:r>
                      <a:rPr lang="ru-RU" sz="1600">
                        <a:solidFill>
                          <a:srgbClr val="000000"/>
                        </a:solidFill>
                        <a:effectLst/>
                        <a:latin typeface="Cambria Math" panose="02040503050406030204" pitchFamily="18" charset="0"/>
                        <a:ea typeface="Calibri" panose="020F0502020204030204" pitchFamily="34" charset="0"/>
                      </a:rPr>
                      <m:t>≤1</m:t>
                    </m:r>
                  </m:oMath>
                </a14:m>
                <a:r>
                  <a:rPr lang="ru-RU" sz="1600" dirty="0">
                    <a:solidFill>
                      <a:srgbClr val="000000"/>
                    </a:solidFill>
                    <a:effectLst/>
                    <a:latin typeface="Times New Roman" panose="02020603050405020304" pitchFamily="18" charset="0"/>
                    <a:ea typeface="Calibri" panose="020F0502020204030204" pitchFamily="34" charset="0"/>
                  </a:rPr>
                  <a:t> , это означает, что никакая альтернатива не может быть лучше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oMath>
                </a14:m>
                <a:r>
                  <a:rPr lang="ru-RU" sz="1600" dirty="0">
                    <a:solidFill>
                      <a:srgbClr val="000000"/>
                    </a:solidFill>
                    <a:effectLst/>
                    <a:latin typeface="Times New Roman" panose="02020603050405020304" pitchFamily="18" charset="0"/>
                    <a:ea typeface="Calibri" panose="020F0502020204030204" pitchFamily="34" charset="0"/>
                  </a:rPr>
                  <a:t> со степенью доминирования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rPr>
                      <m:t>𝛼</m:t>
                    </m:r>
                  </m:oMath>
                </a14:m>
                <a:r>
                  <a:rPr lang="ru-RU" sz="1600" dirty="0">
                    <a:solidFill>
                      <a:srgbClr val="000000"/>
                    </a:solidFill>
                    <a:effectLst/>
                    <a:latin typeface="Times New Roman" panose="02020603050405020304" pitchFamily="18" charset="0"/>
                    <a:ea typeface="Calibri" panose="020F0502020204030204" pitchFamily="34" charset="0"/>
                  </a:rPr>
                  <a:t>, иначе говоря,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oMath>
                </a14:m>
                <a:r>
                  <a:rPr lang="ru-RU" sz="1600" dirty="0">
                    <a:solidFill>
                      <a:srgbClr val="000000"/>
                    </a:solidFill>
                    <a:effectLst/>
                    <a:latin typeface="Times New Roman" panose="02020603050405020304" pitchFamily="18" charset="0"/>
                    <a:ea typeface="Calibri" panose="020F0502020204030204" pitchFamily="34" charset="0"/>
                  </a:rPr>
                  <a:t> может </a:t>
                </a:r>
                <a:r>
                  <a:rPr lang="ru-RU" sz="1600" dirty="0" err="1">
                    <a:solidFill>
                      <a:srgbClr val="000000"/>
                    </a:solidFill>
                    <a:effectLst/>
                    <a:latin typeface="Times New Roman" panose="02020603050405020304" pitchFamily="18" charset="0"/>
                    <a:ea typeface="Calibri" panose="020F0502020204030204" pitchFamily="34" charset="0"/>
                  </a:rPr>
                  <a:t>доминироваться</a:t>
                </a:r>
                <a:r>
                  <a:rPr lang="ru-RU" sz="1600" dirty="0">
                    <a:solidFill>
                      <a:srgbClr val="000000"/>
                    </a:solidFill>
                    <a:effectLst/>
                    <a:latin typeface="Times New Roman" panose="02020603050405020304" pitchFamily="18" charset="0"/>
                    <a:ea typeface="Calibri" panose="020F0502020204030204" pitchFamily="34" charset="0"/>
                  </a:rPr>
                  <a:t> другими альтернативами, но со степенью не выше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rPr>
                      <m:t>1–</m:t>
                    </m:r>
                    <m:r>
                      <a:rPr lang="ru-RU" sz="1600" i="1">
                        <a:solidFill>
                          <a:srgbClr val="000000"/>
                        </a:solidFill>
                        <a:effectLst/>
                        <a:latin typeface="Cambria Math" panose="02040503050406030204" pitchFamily="18" charset="0"/>
                        <a:ea typeface="Calibri" panose="020F0502020204030204" pitchFamily="34" charset="0"/>
                      </a:rPr>
                      <m:t>𝛼</m:t>
                    </m:r>
                  </m:oMath>
                </a14:m>
                <a:r>
                  <a:rPr lang="ru-RU" sz="1600" dirty="0">
                    <a:solidFill>
                      <a:srgbClr val="000000"/>
                    </a:solidFill>
                    <a:effectLst/>
                    <a:latin typeface="Times New Roman" panose="02020603050405020304" pitchFamily="18" charset="0"/>
                    <a:ea typeface="Calibri" panose="020F0502020204030204" pitchFamily="34" charset="0"/>
                  </a:rPr>
                  <a:t>. Рационально в качестве наилучшей выбирать альтернативу, имеющую наибольшую принадлежность множеству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𝐴</m:t>
                            </m:r>
                          </m:e>
                        </m:acc>
                      </m:e>
                      <m:sub>
                        <m:r>
                          <m:rPr>
                            <m:sty m:val="p"/>
                          </m:rPr>
                          <a:rPr lang="ru-RU" sz="160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ND</m:t>
                        </m:r>
                      </m:sub>
                    </m:sSub>
                  </m:oMath>
                </a14:m>
                <a:endParaRPr lang="ru-RU" sz="1600" dirty="0">
                  <a:effectLst/>
                  <a:latin typeface="Times New Roman" panose="02020603050405020304" pitchFamily="18" charset="0"/>
                  <a:ea typeface="Times New Roman" panose="02020603050405020304" pitchFamily="18" charset="0"/>
                </a:endParaRPr>
              </a:p>
            </p:txBody>
          </p:sp>
        </mc:Choice>
        <mc:Fallback>
          <p:sp>
            <p:nvSpPr>
              <p:cNvPr id="5" name="Прямоугольник 4"/>
              <p:cNvSpPr>
                <a:spLocks noRot="1" noChangeAspect="1" noMove="1" noResize="1" noEditPoints="1" noAdjustHandles="1" noChangeArrowheads="1" noChangeShapeType="1" noTextEdit="1"/>
              </p:cNvSpPr>
              <p:nvPr/>
            </p:nvSpPr>
            <p:spPr>
              <a:xfrm>
                <a:off x="297180" y="1548919"/>
                <a:ext cx="11173968" cy="1018164"/>
              </a:xfrm>
              <a:prstGeom prst="rect">
                <a:avLst/>
              </a:prstGeom>
              <a:blipFill>
                <a:blip r:embed="rId4"/>
                <a:stretch>
                  <a:fillRect l="-327" r="-273" b="-4192"/>
                </a:stretch>
              </a:blipFill>
            </p:spPr>
            <p:txBody>
              <a:bodyPr/>
              <a:lstStyle/>
              <a:p>
                <a:r>
                  <a:rPr lang="ru-RU">
                    <a:noFill/>
                  </a:rPr>
                  <a:t> </a:t>
                </a:r>
              </a:p>
            </p:txBody>
          </p:sp>
        </mc:Fallback>
      </mc:AlternateContent>
      <p:pic>
        <p:nvPicPr>
          <p:cNvPr id="6" name="Рисунок 5"/>
          <p:cNvPicPr>
            <a:picLocks noChangeAspect="1"/>
          </p:cNvPicPr>
          <p:nvPr/>
        </p:nvPicPr>
        <p:blipFill>
          <a:blip r:embed="rId5"/>
          <a:stretch>
            <a:fillRect/>
          </a:stretch>
        </p:blipFill>
        <p:spPr>
          <a:xfrm>
            <a:off x="484298" y="2724629"/>
            <a:ext cx="7927074" cy="878189"/>
          </a:xfrm>
          <a:prstGeom prst="rect">
            <a:avLst/>
          </a:prstGeom>
        </p:spPr>
      </p:pic>
      <mc:AlternateContent xmlns:mc="http://schemas.openxmlformats.org/markup-compatibility/2006">
        <mc:Choice xmlns:a14="http://schemas.microsoft.com/office/drawing/2010/main" Requires="a14">
          <p:sp>
            <p:nvSpPr>
              <p:cNvPr id="7" name="Прямоугольник 6"/>
              <p:cNvSpPr/>
              <p:nvPr/>
            </p:nvSpPr>
            <p:spPr>
              <a:xfrm>
                <a:off x="91106" y="3602818"/>
                <a:ext cx="11311462" cy="393185"/>
              </a:xfrm>
              <a:prstGeom prst="rect">
                <a:avLst/>
              </a:prstGeom>
            </p:spPr>
            <p:txBody>
              <a:bodyPr wrap="square">
                <a:spAutoFit/>
              </a:bodyPr>
              <a:lstStyle/>
              <a:p>
                <a:pPr indent="450215" algn="just">
                  <a:lnSpc>
                    <a:spcPct val="120000"/>
                  </a:lnSpc>
                  <a:spcAft>
                    <a:spcPts val="0"/>
                  </a:spcAft>
                </a:pPr>
                <a:r>
                  <a:rPr lang="ru-RU" sz="1600" dirty="0">
                    <a:solidFill>
                      <a:srgbClr val="000000"/>
                    </a:solidFill>
                    <a:latin typeface="Times New Roman" panose="02020603050405020304" pitchFamily="18" charset="0"/>
                    <a:ea typeface="Calibri" panose="020F0502020204030204" pitchFamily="34" charset="0"/>
                  </a:rPr>
                  <a:t>Пример. На множестве альтернатив </a:t>
                </a:r>
                <a:r>
                  <a:rPr lang="ru-RU" sz="16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𝐴</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1</m:t>
                        </m:r>
                      </m:sub>
                    </m:sSub>
                    <m:r>
                      <a:rPr lang="ru-RU" sz="1600" i="1">
                        <a:solidFill>
                          <a:srgbClr val="000000"/>
                        </a:solidFill>
                        <a:effectLst/>
                        <a:latin typeface="Cambria Math" panose="02040503050406030204" pitchFamily="18" charset="0"/>
                        <a:ea typeface="Calibri" panose="020F0502020204030204" pitchFamily="34" charset="0"/>
                      </a:rPr>
                      <m:t>, </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2</m:t>
                        </m:r>
                      </m:sub>
                    </m:sSub>
                    <m:r>
                      <a:rPr lang="ru-RU" sz="1600" i="1">
                        <a:solidFill>
                          <a:srgbClr val="000000"/>
                        </a:solidFill>
                        <a:effectLst/>
                        <a:latin typeface="Cambria Math" panose="02040503050406030204" pitchFamily="18" charset="0"/>
                        <a:ea typeface="Calibri" panose="020F0502020204030204" pitchFamily="34" charset="0"/>
                      </a:rPr>
                      <m:t>, </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3</m:t>
                        </m:r>
                      </m:sub>
                    </m:sSub>
                    <m:r>
                      <a:rPr lang="ru-RU" sz="1600" i="1">
                        <a:solidFill>
                          <a:srgbClr val="000000"/>
                        </a:solidFill>
                        <a:effectLst/>
                        <a:latin typeface="Cambria Math" panose="02040503050406030204" pitchFamily="18" charset="0"/>
                        <a:ea typeface="Calibri" panose="020F0502020204030204" pitchFamily="34" charset="0"/>
                      </a:rPr>
                      <m:t>, </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4</m:t>
                        </m:r>
                      </m:sub>
                    </m:sSub>
                    <m:r>
                      <a:rPr lang="ru-RU" sz="1600" i="1">
                        <a:solidFill>
                          <a:srgbClr val="000000"/>
                        </a:solidFill>
                        <a:effectLst/>
                        <a:latin typeface="Cambria Math" panose="02040503050406030204" pitchFamily="18" charset="0"/>
                        <a:ea typeface="Calibri" panose="020F0502020204030204" pitchFamily="34" charset="0"/>
                      </a:rPr>
                      <m:t>}</m:t>
                    </m:r>
                  </m:oMath>
                </a14:m>
                <a:r>
                  <a:rPr lang="ru-RU" sz="1600" dirty="0">
                    <a:solidFill>
                      <a:srgbClr val="000000"/>
                    </a:solidFill>
                    <a:effectLst/>
                    <a:latin typeface="Times New Roman" panose="02020603050405020304" pitchFamily="18" charset="0"/>
                    <a:ea typeface="Calibri" panose="020F0502020204030204" pitchFamily="34" charset="0"/>
                  </a:rPr>
                  <a:t> отношение </a:t>
                </a:r>
                <a14:m>
                  <m:oMath xmlns:m="http://schemas.openxmlformats.org/officeDocument/2006/math">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𝑅</m:t>
                        </m:r>
                      </m:e>
                    </m:acc>
                  </m:oMath>
                </a14:m>
                <a:r>
                  <a:rPr lang="ru-RU" sz="1600" dirty="0">
                    <a:solidFill>
                      <a:srgbClr val="000000"/>
                    </a:solidFill>
                    <a:effectLst/>
                    <a:latin typeface="Times New Roman" panose="02020603050405020304" pitchFamily="18" charset="0"/>
                    <a:ea typeface="Calibri" panose="020F0502020204030204" pitchFamily="34" charset="0"/>
                  </a:rPr>
                  <a:t> задано матрицей</a:t>
                </a:r>
                <a:endParaRPr lang="ru-RU" sz="1600" dirty="0">
                  <a:effectLst/>
                  <a:latin typeface="Times New Roman" panose="02020603050405020304" pitchFamily="18" charset="0"/>
                  <a:ea typeface="Times New Roman" panose="02020603050405020304" pitchFamily="18" charset="0"/>
                </a:endParaRPr>
              </a:p>
            </p:txBody>
          </p:sp>
        </mc:Choice>
        <mc:Fallback>
          <p:sp>
            <p:nvSpPr>
              <p:cNvPr id="7" name="Прямоугольник 6"/>
              <p:cNvSpPr>
                <a:spLocks noRot="1" noChangeAspect="1" noMove="1" noResize="1" noEditPoints="1" noAdjustHandles="1" noChangeArrowheads="1" noChangeShapeType="1" noTextEdit="1"/>
              </p:cNvSpPr>
              <p:nvPr/>
            </p:nvSpPr>
            <p:spPr>
              <a:xfrm>
                <a:off x="91106" y="3602818"/>
                <a:ext cx="11311462" cy="393185"/>
              </a:xfrm>
              <a:prstGeom prst="rect">
                <a:avLst/>
              </a:prstGeom>
              <a:blipFill>
                <a:blip r:embed="rId6"/>
                <a:stretch>
                  <a:fillRect b="-12308"/>
                </a:stretch>
              </a:blipFill>
            </p:spPr>
            <p:txBody>
              <a:bodyPr/>
              <a:lstStyle/>
              <a:p>
                <a:r>
                  <a:rPr lang="ru-RU">
                    <a:noFill/>
                  </a:rPr>
                  <a:t> </a:t>
                </a:r>
              </a:p>
            </p:txBody>
          </p:sp>
        </mc:Fallback>
      </mc:AlternateContent>
      <p:pic>
        <p:nvPicPr>
          <p:cNvPr id="8" name="Рисунок 7"/>
          <p:cNvPicPr>
            <a:picLocks noChangeAspect="1"/>
          </p:cNvPicPr>
          <p:nvPr/>
        </p:nvPicPr>
        <p:blipFill>
          <a:blip r:embed="rId7"/>
          <a:stretch>
            <a:fillRect/>
          </a:stretch>
        </p:blipFill>
        <p:spPr>
          <a:xfrm>
            <a:off x="2219484" y="4233116"/>
            <a:ext cx="2674160" cy="1496466"/>
          </a:xfrm>
          <a:prstGeom prst="rect">
            <a:avLst/>
          </a:prstGeom>
        </p:spPr>
      </p:pic>
      <p:pic>
        <p:nvPicPr>
          <p:cNvPr id="9" name="Рисунок 8"/>
          <p:cNvPicPr>
            <a:picLocks noChangeAspect="1"/>
          </p:cNvPicPr>
          <p:nvPr/>
        </p:nvPicPr>
        <p:blipFill>
          <a:blip r:embed="rId8"/>
          <a:stretch>
            <a:fillRect/>
          </a:stretch>
        </p:blipFill>
        <p:spPr>
          <a:xfrm>
            <a:off x="6291072" y="4161771"/>
            <a:ext cx="2883495" cy="1533773"/>
          </a:xfrm>
          <a:prstGeom prst="rect">
            <a:avLst/>
          </a:prstGeom>
        </p:spPr>
      </p:pic>
    </p:spTree>
    <p:extLst>
      <p:ext uri="{BB962C8B-B14F-4D97-AF65-F5344CB8AC3E}">
        <p14:creationId xmlns:p14="http://schemas.microsoft.com/office/powerpoint/2010/main" val="130575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Прямоугольник 1"/>
              <p:cNvSpPr/>
              <p:nvPr/>
            </p:nvSpPr>
            <p:spPr>
              <a:xfrm>
                <a:off x="155448" y="290090"/>
                <a:ext cx="11548872" cy="1044901"/>
              </a:xfrm>
              <a:prstGeom prst="rect">
                <a:avLst/>
              </a:prstGeom>
            </p:spPr>
            <p:txBody>
              <a:bodyPr wrap="square">
                <a:spAutoFit/>
              </a:bodyPr>
              <a:lstStyle/>
              <a:p>
                <a:pPr indent="450215" algn="just">
                  <a:lnSpc>
                    <a:spcPct val="120000"/>
                  </a:lnSpc>
                  <a:spcAft>
                    <a:spcPts val="0"/>
                  </a:spcAft>
                </a:pPr>
                <a:r>
                  <a:rPr lang="ru-RU" sz="1600" dirty="0">
                    <a:solidFill>
                      <a:srgbClr val="000000"/>
                    </a:solidFill>
                    <a:latin typeface="Times New Roman" panose="02020603050405020304" pitchFamily="18" charset="0"/>
                    <a:ea typeface="Calibri" panose="020F0502020204030204" pitchFamily="34" charset="0"/>
                  </a:rPr>
                  <a:t>Вычисления по соотношению (2) предполагают сначала нахождение наибольших элементов в каждом столбце матрицы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𝑀</m:t>
                        </m:r>
                      </m:e>
                      <m:sub>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𝑅</m:t>
                                </m:r>
                              </m:e>
                            </m:acc>
                          </m:e>
                          <m:sub>
                            <m:r>
                              <m:rPr>
                                <m:sty m:val="p"/>
                              </m:rPr>
                              <a:rPr lang="ru-RU" sz="160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s</m:t>
                            </m:r>
                          </m:sub>
                        </m:sSub>
                      </m:sub>
                    </m:sSub>
                  </m:oMath>
                </a14:m>
                <a:r>
                  <a:rPr lang="ru-RU" sz="1600" dirty="0">
                    <a:solidFill>
                      <a:srgbClr val="000000"/>
                    </a:solidFill>
                    <a:effectLst/>
                    <a:latin typeface="Times New Roman" panose="02020603050405020304" pitchFamily="18" charset="0"/>
                    <a:ea typeface="Calibri" panose="020F0502020204030204" pitchFamily="34" charset="0"/>
                  </a:rPr>
                  <a:t>, т. е.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rPr>
                      <m:t>{1, 0,4, 0,3, 1}</m:t>
                    </m:r>
                  </m:oMath>
                </a14:m>
                <a:r>
                  <a:rPr lang="ru-RU" sz="1600" dirty="0">
                    <a:solidFill>
                      <a:srgbClr val="000000"/>
                    </a:solidFill>
                    <a:effectLst/>
                    <a:latin typeface="Times New Roman" panose="02020603050405020304" pitchFamily="18" charset="0"/>
                    <a:ea typeface="Calibri" panose="020F0502020204030204" pitchFamily="34" charset="0"/>
                  </a:rPr>
                  <a:t>, а затем – соответствующего значения функции принадлежности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𝜇</m:t>
                        </m:r>
                      </m:e>
                      <m:sub>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acc>
                              <m:accPr>
                                <m:chr m:val="̃"/>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acc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𝐴</m:t>
                                </m:r>
                              </m:e>
                            </m:acc>
                          </m:e>
                          <m:sub>
                            <m:r>
                              <m:rPr>
                                <m:sty m:val="p"/>
                              </m:rPr>
                              <a:rPr lang="ru-RU" sz="160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ND</m:t>
                            </m:r>
                          </m:sub>
                        </m:sSub>
                      </m:sub>
                    </m:sSub>
                    <m:d>
                      <m:dPr>
                        <m:ctrlPr>
                          <a:rPr lang="ru-RU" sz="1600" i="1">
                            <a:solidFill>
                              <a:srgbClr val="000000"/>
                            </a:solidFill>
                            <a:effectLst/>
                            <a:latin typeface="Cambria Math" panose="02040503050406030204" pitchFamily="18" charset="0"/>
                            <a:ea typeface="Calibri" panose="020F0502020204030204" pitchFamily="34" charset="0"/>
                          </a:rPr>
                        </m:ctrlPr>
                      </m:dPr>
                      <m:e>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e>
                    </m:d>
                    <m:r>
                      <a:rPr lang="ru-RU" sz="1600" i="1">
                        <a:solidFill>
                          <a:srgbClr val="000000"/>
                        </a:solidFill>
                        <a:effectLst/>
                        <a:latin typeface="Cambria Math" panose="02040503050406030204" pitchFamily="18" charset="0"/>
                        <a:ea typeface="Calibri" panose="020F0502020204030204" pitchFamily="34" charset="0"/>
                      </a:rPr>
                      <m:t>=</m:t>
                    </m:r>
                    <m:d>
                      <m:dPr>
                        <m:begChr m:val="{"/>
                        <m:endChr m:val="}"/>
                        <m:ctrlPr>
                          <a:rPr lang="ru-RU" sz="1600" i="1">
                            <a:solidFill>
                              <a:srgbClr val="000000"/>
                            </a:solidFill>
                            <a:effectLst/>
                            <a:latin typeface="Cambria Math" panose="02040503050406030204" pitchFamily="18" charset="0"/>
                            <a:ea typeface="Calibri" panose="020F0502020204030204" pitchFamily="34" charset="0"/>
                          </a:rPr>
                        </m:ctrlPr>
                      </m:dPr>
                      <m:e>
                        <m:r>
                          <a:rPr lang="ru-RU" sz="1600">
                            <a:solidFill>
                              <a:srgbClr val="000000"/>
                            </a:solidFill>
                            <a:effectLst/>
                            <a:latin typeface="Cambria Math" panose="02040503050406030204" pitchFamily="18" charset="0"/>
                            <a:ea typeface="Calibri" panose="020F0502020204030204" pitchFamily="34" charset="0"/>
                          </a:rPr>
                          <m:t>0, 0,6, 0,7, 0</m:t>
                        </m:r>
                      </m:e>
                    </m:d>
                  </m:oMath>
                </a14:m>
                <a:r>
                  <a:rPr lang="ru-RU" sz="1600" dirty="0">
                    <a:solidFill>
                      <a:srgbClr val="000000"/>
                    </a:solidFill>
                    <a:effectLst/>
                    <a:latin typeface="Times New Roman" panose="02020603050405020304" pitchFamily="18" charset="0"/>
                    <a:ea typeface="Calibri" panose="020F0502020204030204" pitchFamily="34" charset="0"/>
                  </a:rPr>
                  <a:t>. Отсюда следует, что наилучшей альтернативой будет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3</m:t>
                        </m:r>
                      </m:sub>
                    </m:sSub>
                  </m:oMath>
                </a14:m>
                <a:r>
                  <a:rPr lang="ru-RU" sz="1600" dirty="0">
                    <a:solidFill>
                      <a:srgbClr val="000000"/>
                    </a:solidFill>
                    <a:effectLst/>
                    <a:latin typeface="Times New Roman" panose="02020603050405020304" pitchFamily="18" charset="0"/>
                    <a:ea typeface="Calibri" panose="020F0502020204030204" pitchFamily="34" charset="0"/>
                  </a:rPr>
                  <a:t>.</a:t>
                </a:r>
                <a:endParaRPr lang="ru-RU" sz="1600" dirty="0">
                  <a:effectLst/>
                  <a:latin typeface="Times New Roman" panose="02020603050405020304" pitchFamily="18" charset="0"/>
                  <a:ea typeface="Times New Roman" panose="02020603050405020304" pitchFamily="18" charset="0"/>
                </a:endParaRPr>
              </a:p>
            </p:txBody>
          </p:sp>
        </mc:Choice>
        <mc:Fallback>
          <p:sp>
            <p:nvSpPr>
              <p:cNvPr id="2" name="Прямоугольник 1"/>
              <p:cNvSpPr>
                <a:spLocks noRot="1" noChangeAspect="1" noMove="1" noResize="1" noEditPoints="1" noAdjustHandles="1" noChangeArrowheads="1" noChangeShapeType="1" noTextEdit="1"/>
              </p:cNvSpPr>
              <p:nvPr/>
            </p:nvSpPr>
            <p:spPr>
              <a:xfrm>
                <a:off x="155448" y="290090"/>
                <a:ext cx="11548872" cy="1044901"/>
              </a:xfrm>
              <a:prstGeom prst="rect">
                <a:avLst/>
              </a:prstGeom>
              <a:blipFill>
                <a:blip r:embed="rId2"/>
                <a:stretch>
                  <a:fillRect l="-317" r="-264" b="-4678"/>
                </a:stretch>
              </a:blipFill>
            </p:spPr>
            <p:txBody>
              <a:bodyPr/>
              <a:lstStyle/>
              <a:p>
                <a:r>
                  <a:rPr lang="ru-RU">
                    <a:noFill/>
                  </a:rPr>
                  <a:t> </a:t>
                </a:r>
              </a:p>
            </p:txBody>
          </p:sp>
        </mc:Fallback>
      </mc:AlternateContent>
      <p:sp>
        <p:nvSpPr>
          <p:cNvPr id="3" name="Прямоугольник 2"/>
          <p:cNvSpPr/>
          <p:nvPr/>
        </p:nvSpPr>
        <p:spPr>
          <a:xfrm>
            <a:off x="1874520" y="1533245"/>
            <a:ext cx="8403336" cy="387798"/>
          </a:xfrm>
          <a:prstGeom prst="rect">
            <a:avLst/>
          </a:prstGeom>
        </p:spPr>
        <p:txBody>
          <a:bodyPr wrap="square">
            <a:spAutoFit/>
          </a:bodyPr>
          <a:lstStyle/>
          <a:p>
            <a:pPr indent="450215" algn="ctr">
              <a:lnSpc>
                <a:spcPct val="120000"/>
              </a:lnSpc>
              <a:spcAft>
                <a:spcPts val="0"/>
              </a:spcAft>
            </a:pPr>
            <a:r>
              <a:rPr lang="ru-RU" sz="1600" i="1" dirty="0">
                <a:solidFill>
                  <a:srgbClr val="000000"/>
                </a:solidFill>
                <a:latin typeface="Times New Roman" panose="02020603050405020304" pitchFamily="18" charset="0"/>
                <a:ea typeface="Calibri" panose="020F0502020204030204" pitchFamily="34" charset="0"/>
              </a:rPr>
              <a:t>Многокритериальная оценка и выбор альтернатив на основе нечетких множеств</a:t>
            </a:r>
            <a:endParaRPr lang="ru-RU" sz="16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Прямоугольник 3"/>
              <p:cNvSpPr/>
              <p:nvPr/>
            </p:nvSpPr>
            <p:spPr>
              <a:xfrm>
                <a:off x="228600" y="1921043"/>
                <a:ext cx="11548872" cy="3465116"/>
              </a:xfrm>
              <a:prstGeom prst="rect">
                <a:avLst/>
              </a:prstGeom>
            </p:spPr>
            <p:txBody>
              <a:bodyPr wrap="square">
                <a:spAutoFit/>
              </a:bodyPr>
              <a:lstStyle/>
              <a:p>
                <a:pPr indent="450215" algn="just">
                  <a:lnSpc>
                    <a:spcPct val="120000"/>
                  </a:lnSpc>
                  <a:spcAft>
                    <a:spcPts val="0"/>
                  </a:spcAft>
                </a:pPr>
                <a:r>
                  <a:rPr lang="ru-RU" sz="1600" dirty="0">
                    <a:solidFill>
                      <a:srgbClr val="000000"/>
                    </a:solidFill>
                    <a:latin typeface="Times New Roman" panose="02020603050405020304" pitchFamily="18" charset="0"/>
                    <a:ea typeface="Calibri" panose="020F0502020204030204" pitchFamily="34" charset="0"/>
                  </a:rPr>
                  <a:t>Рассматривается метод анализа альтернатив, когда </a:t>
                </a:r>
                <a:r>
                  <a:rPr lang="ru-RU" sz="1600" dirty="0" err="1">
                    <a:solidFill>
                      <a:srgbClr val="000000"/>
                    </a:solidFill>
                    <a:latin typeface="Times New Roman" panose="02020603050405020304" pitchFamily="18" charset="0"/>
                    <a:ea typeface="Calibri" panose="020F0502020204030204" pitchFamily="34" charset="0"/>
                  </a:rPr>
                  <a:t>критериальные</a:t>
                </a:r>
                <a:r>
                  <a:rPr lang="ru-RU" sz="1600" dirty="0">
                    <a:solidFill>
                      <a:srgbClr val="000000"/>
                    </a:solidFill>
                    <a:latin typeface="Times New Roman" panose="02020603050405020304" pitchFamily="18" charset="0"/>
                    <a:ea typeface="Calibri" panose="020F0502020204030204" pitchFamily="34" charset="0"/>
                  </a:rPr>
                  <a:t> оценки задаются как степени соответствия альтернатив требованиям критериев оценки. Имеется множество альтернатив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𝐴</m:t>
                    </m:r>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r>
                      <a:rPr lang="ru-RU" sz="1600" i="1">
                        <a:solidFill>
                          <a:srgbClr val="000000"/>
                        </a:solidFill>
                        <a:effectLst/>
                        <a:latin typeface="Cambria Math" panose="02040503050406030204" pitchFamily="18" charset="0"/>
                        <a:ea typeface="Calibri" panose="020F0502020204030204" pitchFamily="34" charset="0"/>
                      </a:rPr>
                      <m:t>:</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 1,</m:t>
                        </m:r>
                        <m:r>
                          <a:rPr lang="en-US" sz="1600" i="1">
                            <a:solidFill>
                              <a:srgbClr val="000000"/>
                            </a:solidFill>
                            <a:effectLst/>
                            <a:latin typeface="Cambria Math" panose="02040503050406030204" pitchFamily="18" charset="0"/>
                            <a:ea typeface="Calibri" panose="020F0502020204030204" pitchFamily="34" charset="0"/>
                          </a:rPr>
                          <m:t>𝑀</m:t>
                        </m:r>
                      </m:e>
                    </m:acc>
                    <m:r>
                      <a:rPr lang="ru-RU" sz="1600" i="1">
                        <a:solidFill>
                          <a:srgbClr val="000000"/>
                        </a:solidFill>
                        <a:effectLst/>
                        <a:latin typeface="Cambria Math" panose="02040503050406030204" pitchFamily="18" charset="0"/>
                        <a:ea typeface="Calibri" panose="020F0502020204030204" pitchFamily="34" charset="0"/>
                      </a:rPr>
                      <m:t>}</m:t>
                    </m:r>
                  </m:oMath>
                </a14:m>
                <a:r>
                  <a:rPr lang="ru-RU" sz="1600" dirty="0">
                    <a:solidFill>
                      <a:srgbClr val="000000"/>
                    </a:solidFill>
                    <a:effectLst/>
                    <a:latin typeface="Times New Roman" panose="02020603050405020304" pitchFamily="18" charset="0"/>
                    <a:ea typeface="Calibri" panose="020F0502020204030204" pitchFamily="34" charset="0"/>
                  </a:rPr>
                  <a:t>, для оценки которых задано множество критериев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𝐶</m:t>
                    </m:r>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r>
                      <a:rPr lang="ru-RU" sz="1600" i="1">
                        <a:solidFill>
                          <a:srgbClr val="000000"/>
                        </a:solidFill>
                        <a:effectLst/>
                        <a:latin typeface="Cambria Math" panose="02040503050406030204" pitchFamily="18" charset="0"/>
                        <a:ea typeface="Calibri" panose="020F0502020204030204" pitchFamily="34" charset="0"/>
                      </a:rPr>
                      <m:t>:</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1,</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𝑁</m:t>
                        </m:r>
                      </m:e>
                    </m:acc>
                    <m:r>
                      <a:rPr lang="ru-RU" sz="1600" i="1">
                        <a:solidFill>
                          <a:srgbClr val="000000"/>
                        </a:solidFill>
                        <a:effectLst/>
                        <a:latin typeface="Cambria Math" panose="02040503050406030204" pitchFamily="18" charset="0"/>
                        <a:ea typeface="Calibri" panose="020F0502020204030204" pitchFamily="34" charset="0"/>
                      </a:rPr>
                      <m:t>}</m:t>
                    </m:r>
                  </m:oMath>
                </a14:m>
                <a:r>
                  <a:rPr lang="ru-RU" sz="1600" dirty="0">
                    <a:solidFill>
                      <a:srgbClr val="000000"/>
                    </a:solidFill>
                    <a:effectLst/>
                    <a:latin typeface="Times New Roman" panose="02020603050405020304" pitchFamily="18" charset="0"/>
                    <a:ea typeface="Calibri" panose="020F0502020204030204" pitchFamily="34" charset="0"/>
                  </a:rPr>
                  <a:t>.</a:t>
                </a:r>
                <a:endParaRPr lang="ru-RU" sz="1600" dirty="0">
                  <a:effectLst/>
                  <a:latin typeface="Times New Roman" panose="02020603050405020304" pitchFamily="18" charset="0"/>
                  <a:ea typeface="Times New Roman" panose="02020603050405020304" pitchFamily="18" charset="0"/>
                </a:endParaRPr>
              </a:p>
              <a:p>
                <a:pPr indent="450215" algn="just">
                  <a:lnSpc>
                    <a:spcPct val="120000"/>
                  </a:lnSpc>
                  <a:spcAft>
                    <a:spcPts val="0"/>
                  </a:spcAft>
                </a:pPr>
                <a:r>
                  <a:rPr lang="ru-RU" sz="1600" dirty="0">
                    <a:solidFill>
                      <a:srgbClr val="000000"/>
                    </a:solidFill>
                    <a:effectLst/>
                    <a:latin typeface="Times New Roman" panose="02020603050405020304" pitchFamily="18" charset="0"/>
                    <a:ea typeface="Calibri" panose="020F0502020204030204" pitchFamily="34" charset="0"/>
                  </a:rPr>
                  <a:t>Для каждого критерия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oMath>
                </a14:m>
                <a:r>
                  <a:rPr lang="ru-RU" sz="1600" dirty="0">
                    <a:solidFill>
                      <a:srgbClr val="000000"/>
                    </a:solidFill>
                    <a:effectLst/>
                    <a:latin typeface="Times New Roman" panose="02020603050405020304" pitchFamily="18" charset="0"/>
                    <a:ea typeface="Calibri" panose="020F0502020204030204" pitchFamily="34" charset="0"/>
                  </a:rPr>
                  <a:t> может быть построено нечеткое множество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𝜇</m:t>
                        </m:r>
                      </m:e>
                      <m:sub>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1</m:t>
                        </m:r>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1</m:t>
                        </m:r>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 </m:t>
                        </m:r>
                        <m:r>
                          <a:rPr lang="ru-RU" sz="1600" i="1">
                            <a:solidFill>
                              <a:srgbClr val="000000"/>
                            </a:solidFill>
                            <a:effectLst/>
                            <a:latin typeface="Cambria Math" panose="02040503050406030204" pitchFamily="18" charset="0"/>
                            <a:ea typeface="Calibri" panose="020F0502020204030204" pitchFamily="34" charset="0"/>
                          </a:rPr>
                          <m:t>𝜇</m:t>
                        </m:r>
                      </m:e>
                      <m:sub>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2</m:t>
                        </m:r>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2</m:t>
                        </m:r>
                      </m:sub>
                    </m:sSub>
                    <m:r>
                      <a:rPr lang="ru-RU" sz="1600" i="1">
                        <a:solidFill>
                          <a:srgbClr val="000000"/>
                        </a:solidFill>
                        <a:effectLst/>
                        <a:latin typeface="Cambria Math" panose="02040503050406030204" pitchFamily="18" charset="0"/>
                        <a:ea typeface="Calibri" panose="020F0502020204030204" pitchFamily="34" charset="0"/>
                      </a:rPr>
                      <m:t>, … ,</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 </m:t>
                        </m:r>
                        <m:r>
                          <a:rPr lang="ru-RU" sz="1600" i="1">
                            <a:solidFill>
                              <a:srgbClr val="000000"/>
                            </a:solidFill>
                            <a:effectLst/>
                            <a:latin typeface="Cambria Math" panose="02040503050406030204" pitchFamily="18" charset="0"/>
                            <a:ea typeface="Calibri" panose="020F0502020204030204" pitchFamily="34" charset="0"/>
                          </a:rPr>
                          <m:t>𝜇</m:t>
                        </m:r>
                      </m:e>
                      <m:sub>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𝑀</m:t>
                        </m:r>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𝑀</m:t>
                        </m:r>
                      </m:sub>
                    </m:sSub>
                    <m:r>
                      <a:rPr lang="ru-RU" sz="1600" i="1">
                        <a:solidFill>
                          <a:srgbClr val="000000"/>
                        </a:solidFill>
                        <a:effectLst/>
                        <a:latin typeface="Cambria Math" panose="02040503050406030204" pitchFamily="18" charset="0"/>
                        <a:ea typeface="Calibri" panose="020F0502020204030204" pitchFamily="34" charset="0"/>
                      </a:rPr>
                      <m:t>},</m:t>
                    </m:r>
                  </m:oMath>
                </a14:m>
                <a:r>
                  <a:rPr lang="ru-RU" sz="1600" dirty="0">
                    <a:solidFill>
                      <a:srgbClr val="000000"/>
                    </a:solidFill>
                    <a:effectLst/>
                    <a:latin typeface="Times New Roman" panose="02020603050405020304" pitchFamily="18" charset="0"/>
                    <a:ea typeface="Calibri" panose="020F0502020204030204" pitchFamily="34" charset="0"/>
                  </a:rPr>
                  <a:t> где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𝜇</m:t>
                        </m:r>
                      </m:e>
                      <m:sub>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1</m:t>
                        </m:r>
                      </m:sub>
                    </m:sSub>
                    <m:r>
                      <a:rPr lang="ru-RU" sz="1600" i="1">
                        <a:solidFill>
                          <a:srgbClr val="000000"/>
                        </a:solidFill>
                        <a:effectLst/>
                        <a:latin typeface="Cambria Math" panose="02040503050406030204" pitchFamily="18" charset="0"/>
                        <a:ea typeface="Calibri" panose="020F0502020204030204" pitchFamily="34" charset="0"/>
                      </a:rPr>
                      <m:t>)∈</m:t>
                    </m:r>
                    <m:r>
                      <a:rPr lang="ru-RU" sz="1600">
                        <a:solidFill>
                          <a:srgbClr val="000000"/>
                        </a:solidFill>
                        <a:effectLst/>
                        <a:latin typeface="Cambria Math" panose="02040503050406030204" pitchFamily="18" charset="0"/>
                        <a:ea typeface="Calibri" panose="020F0502020204030204" pitchFamily="34" charset="0"/>
                      </a:rPr>
                      <m:t>[0, 1]</m:t>
                    </m:r>
                  </m:oMath>
                </a14:m>
                <a:r>
                  <a:rPr lang="ru-RU" sz="1600" dirty="0">
                    <a:solidFill>
                      <a:srgbClr val="000000"/>
                    </a:solidFill>
                    <a:effectLst/>
                    <a:latin typeface="Times New Roman" panose="02020603050405020304" pitchFamily="18" charset="0"/>
                    <a:ea typeface="Calibri" panose="020F0502020204030204" pitchFamily="34" charset="0"/>
                  </a:rPr>
                  <a:t>. Оценка альтернативы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oMath>
                </a14:m>
                <a:r>
                  <a:rPr lang="ru-RU" sz="1600" dirty="0">
                    <a:solidFill>
                      <a:srgbClr val="000000"/>
                    </a:solidFill>
                    <a:effectLst/>
                    <a:latin typeface="Times New Roman" panose="02020603050405020304" pitchFamily="18" charset="0"/>
                    <a:ea typeface="Calibri" panose="020F0502020204030204" pitchFamily="34" charset="0"/>
                  </a:rPr>
                  <a:t> по критерию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oMath>
                </a14:m>
                <a:r>
                  <a:rPr lang="ru-RU" sz="1600" dirty="0">
                    <a:solidFill>
                      <a:srgbClr val="000000"/>
                    </a:solidFill>
                    <a:effectLst/>
                    <a:latin typeface="Times New Roman" panose="02020603050405020304" pitchFamily="18" charset="0"/>
                    <a:ea typeface="Calibri" panose="020F0502020204030204" pitchFamily="34" charset="0"/>
                  </a:rPr>
                  <a:t> характеризует степень соответствия альтернативы понятию, определяемому критерием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oMath>
                </a14:m>
                <a:r>
                  <a:rPr lang="ru-RU" sz="1600" dirty="0">
                    <a:solidFill>
                      <a:srgbClr val="000000"/>
                    </a:solidFill>
                    <a:effectLst/>
                    <a:latin typeface="Times New Roman" panose="02020603050405020304" pitchFamily="18" charset="0"/>
                    <a:ea typeface="Calibri" panose="020F0502020204030204" pitchFamily="34" charset="0"/>
                  </a:rPr>
                  <a:t>. Если критерии имеют одинаковую значимость, то правило для выбора наилучшей альтернативы может быть записано в виде пересечения соответствующих нечетких множеств: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𝐷</m:t>
                    </m:r>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1</m:t>
                        </m:r>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2</m:t>
                        </m:r>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𝑁</m:t>
                        </m:r>
                      </m:sub>
                    </m:sSub>
                  </m:oMath>
                </a14:m>
                <a:r>
                  <a:rPr lang="ru-RU" sz="1600" dirty="0">
                    <a:solidFill>
                      <a:srgbClr val="000000"/>
                    </a:solidFill>
                    <a:effectLst/>
                    <a:latin typeface="Times New Roman" panose="02020603050405020304" pitchFamily="18" charset="0"/>
                    <a:ea typeface="Calibri" panose="020F0502020204030204" pitchFamily="34" charset="0"/>
                  </a:rPr>
                  <a:t>.</a:t>
                </a:r>
                <a:endParaRPr lang="ru-RU" sz="1600" dirty="0">
                  <a:effectLst/>
                  <a:latin typeface="Times New Roman" panose="02020603050405020304" pitchFamily="18" charset="0"/>
                  <a:ea typeface="Times New Roman" panose="02020603050405020304" pitchFamily="18" charset="0"/>
                </a:endParaRPr>
              </a:p>
              <a:p>
                <a:pPr indent="450215" algn="just">
                  <a:lnSpc>
                    <a:spcPct val="120000"/>
                  </a:lnSpc>
                  <a:spcAft>
                    <a:spcPts val="0"/>
                  </a:spcAft>
                </a:pPr>
                <a:r>
                  <a:rPr lang="ru-RU" sz="1600" dirty="0">
                    <a:solidFill>
                      <a:srgbClr val="000000"/>
                    </a:solidFill>
                    <a:effectLst/>
                    <a:latin typeface="Times New Roman" panose="02020603050405020304" pitchFamily="18" charset="0"/>
                    <a:ea typeface="Calibri" panose="020F0502020204030204" pitchFamily="34" charset="0"/>
                  </a:rPr>
                  <a:t>Зная что, пересечение нечетких множеств обычно формализуется операцией </a:t>
                </a:r>
                <a:r>
                  <a:rPr lang="ru-RU" sz="1600" dirty="0" err="1">
                    <a:solidFill>
                      <a:srgbClr val="000000"/>
                    </a:solidFill>
                    <a:effectLst/>
                    <a:latin typeface="Times New Roman" panose="02020603050405020304" pitchFamily="18" charset="0"/>
                    <a:ea typeface="Calibri" panose="020F0502020204030204" pitchFamily="34" charset="0"/>
                  </a:rPr>
                  <a:t>min</a:t>
                </a:r>
                <a:r>
                  <a:rPr lang="ru-RU" sz="1600" dirty="0">
                    <a:solidFill>
                      <a:srgbClr val="000000"/>
                    </a:solidFill>
                    <a:effectLst/>
                    <a:latin typeface="Times New Roman" panose="02020603050405020304" pitchFamily="18" charset="0"/>
                    <a:ea typeface="Calibri" panose="020F0502020204030204" pitchFamily="34" charset="0"/>
                  </a:rPr>
                  <a:t>, выполняемой над их функциями принадлежности,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𝜇</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𝐷</m:t>
                        </m:r>
                      </m:sub>
                    </m:sSub>
                    <m:d>
                      <m:dPr>
                        <m:ctrlPr>
                          <a:rPr lang="ru-RU" sz="1600" i="1">
                            <a:solidFill>
                              <a:srgbClr val="000000"/>
                            </a:solidFill>
                            <a:effectLst/>
                            <a:latin typeface="Cambria Math" panose="02040503050406030204" pitchFamily="18" charset="0"/>
                            <a:ea typeface="Calibri" panose="020F0502020204030204" pitchFamily="34" charset="0"/>
                          </a:rPr>
                        </m:ctrlPr>
                      </m:dPr>
                      <m:e>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en-US"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e>
                    </m:d>
                    <m:r>
                      <a:rPr lang="ru-RU" sz="1600" i="1">
                        <a:solidFill>
                          <a:srgbClr val="000000"/>
                        </a:solidFill>
                        <a:effectLst/>
                        <a:latin typeface="Cambria Math" panose="02040503050406030204" pitchFamily="18" charset="0"/>
                        <a:ea typeface="Calibri" panose="020F0502020204030204" pitchFamily="34" charset="0"/>
                      </a:rPr>
                      <m:t>=</m:t>
                    </m:r>
                    <m:func>
                      <m:funcPr>
                        <m:ctrlPr>
                          <a:rPr lang="ru-RU" sz="1600" i="1">
                            <a:solidFill>
                              <a:srgbClr val="000000"/>
                            </a:solidFill>
                            <a:effectLst/>
                            <a:latin typeface="Cambria Math" panose="02040503050406030204" pitchFamily="18" charset="0"/>
                            <a:ea typeface="Calibri" panose="020F0502020204030204" pitchFamily="34" charset="0"/>
                          </a:rPr>
                        </m:ctrlPr>
                      </m:funcPr>
                      <m:fName>
                        <m:limLow>
                          <m:limLowPr>
                            <m:ctrlPr>
                              <a:rPr lang="ru-RU" sz="1600" i="1">
                                <a:solidFill>
                                  <a:srgbClr val="000000"/>
                                </a:solidFill>
                                <a:effectLst/>
                                <a:latin typeface="Cambria Math" panose="02040503050406030204" pitchFamily="18" charset="0"/>
                                <a:ea typeface="Calibri" panose="020F0502020204030204" pitchFamily="34" charset="0"/>
                              </a:rPr>
                            </m:ctrlPr>
                          </m:limLowPr>
                          <m:e>
                            <m:r>
                              <m:rPr>
                                <m:sty m:val="p"/>
                              </m:rPr>
                              <a:rPr lang="ru-RU" sz="1600">
                                <a:solidFill>
                                  <a:srgbClr val="000000"/>
                                </a:solidFill>
                                <a:effectLst/>
                                <a:latin typeface="Cambria Math" panose="02040503050406030204" pitchFamily="18" charset="0"/>
                                <a:ea typeface="Calibri" panose="020F0502020204030204" pitchFamily="34" charset="0"/>
                              </a:rPr>
                              <m:t>min</m:t>
                            </m:r>
                          </m:e>
                          <m:lim>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 1,</m:t>
                                </m:r>
                                <m:r>
                                  <a:rPr lang="en-US" sz="1600" i="1">
                                    <a:solidFill>
                                      <a:srgbClr val="000000"/>
                                    </a:solidFill>
                                    <a:effectLst/>
                                    <a:latin typeface="Cambria Math" panose="02040503050406030204" pitchFamily="18" charset="0"/>
                                    <a:ea typeface="Calibri" panose="020F0502020204030204" pitchFamily="34" charset="0"/>
                                  </a:rPr>
                                  <m:t>𝑀</m:t>
                                </m:r>
                              </m:e>
                            </m:acc>
                          </m:lim>
                        </m:limLow>
                      </m:fName>
                      <m:e>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𝜇</m:t>
                            </m:r>
                          </m:e>
                          <m:sub>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sub>
                        </m:sSub>
                        <m:d>
                          <m:dPr>
                            <m:ctrlPr>
                              <a:rPr lang="ru-RU" sz="1600" i="1">
                                <a:solidFill>
                                  <a:srgbClr val="000000"/>
                                </a:solidFill>
                                <a:effectLst/>
                                <a:latin typeface="Cambria Math" panose="02040503050406030204" pitchFamily="18" charset="0"/>
                                <a:ea typeface="Calibri" panose="020F0502020204030204" pitchFamily="34" charset="0"/>
                              </a:rPr>
                            </m:ctrlPr>
                          </m:dPr>
                          <m:e>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e>
                        </m:d>
                      </m:e>
                    </m:func>
                    <m:r>
                      <a:rPr lang="ru-RU" sz="1600" i="1">
                        <a:solidFill>
                          <a:srgbClr val="000000"/>
                        </a:solidFill>
                        <a:effectLst/>
                        <a:latin typeface="Cambria Math" panose="02040503050406030204" pitchFamily="18" charset="0"/>
                        <a:ea typeface="Calibri" panose="020F0502020204030204" pitchFamily="34" charset="0"/>
                      </a:rPr>
                      <m:t>   </m:t>
                    </m:r>
                    <m:r>
                      <a:rPr lang="ru-RU" sz="1600" i="1">
                        <a:solidFill>
                          <a:srgbClr val="000000"/>
                        </a:solidFill>
                        <a:effectLst/>
                        <a:latin typeface="Cambria Math" panose="02040503050406030204" pitchFamily="18" charset="0"/>
                        <a:ea typeface="Calibri" panose="020F0502020204030204" pitchFamily="34" charset="0"/>
                      </a:rPr>
                      <m:t>𝑗</m:t>
                    </m:r>
                    <m:r>
                      <a:rPr lang="ru-RU" sz="1600" i="1">
                        <a:solidFill>
                          <a:srgbClr val="000000"/>
                        </a:solidFill>
                        <a:effectLst/>
                        <a:latin typeface="Cambria Math" panose="02040503050406030204" pitchFamily="18" charset="0"/>
                        <a:ea typeface="Calibri" panose="020F0502020204030204" pitchFamily="34" charset="0"/>
                      </a:rPr>
                      <m:t>=1,</m:t>
                    </m:r>
                    <m:r>
                      <a:rPr lang="ru-RU" sz="1600" i="1">
                        <a:solidFill>
                          <a:srgbClr val="000000"/>
                        </a:solidFill>
                        <a:effectLst/>
                        <a:latin typeface="Cambria Math" panose="02040503050406030204" pitchFamily="18" charset="0"/>
                        <a:ea typeface="Calibri" panose="020F0502020204030204" pitchFamily="34" charset="0"/>
                      </a:rPr>
                      <m:t>𝑁</m:t>
                    </m:r>
                  </m:oMath>
                </a14:m>
                <a:r>
                  <a:rPr lang="ru-RU" sz="1600" dirty="0">
                    <a:solidFill>
                      <a:srgbClr val="000000"/>
                    </a:solidFill>
                    <a:effectLst/>
                    <a:latin typeface="Times New Roman" panose="02020603050405020304" pitchFamily="18" charset="0"/>
                    <a:ea typeface="Calibri" panose="020F0502020204030204" pitchFamily="34" charset="0"/>
                  </a:rPr>
                  <a:t>. В качестве лучшей выбирается альтернатива </a:t>
                </a:r>
                <a14:m>
                  <m:oMath xmlns:m="http://schemas.openxmlformats.org/officeDocument/2006/math">
                    <m:sSup>
                      <m:sSupPr>
                        <m:ctrlPr>
                          <a:rPr lang="ru-RU" sz="1600" i="1">
                            <a:solidFill>
                              <a:srgbClr val="000000"/>
                            </a:solidFill>
                            <a:effectLst/>
                            <a:latin typeface="Cambria Math" panose="02040503050406030204" pitchFamily="18" charset="0"/>
                            <a:ea typeface="Calibri" panose="020F0502020204030204" pitchFamily="34" charset="0"/>
                          </a:rPr>
                        </m:ctrlPr>
                      </m:sSupPr>
                      <m:e>
                        <m:r>
                          <a:rPr lang="ru-RU" sz="1600" i="1">
                            <a:solidFill>
                              <a:srgbClr val="000000"/>
                            </a:solidFill>
                            <a:effectLst/>
                            <a:latin typeface="Cambria Math" panose="02040503050406030204" pitchFamily="18" charset="0"/>
                            <a:ea typeface="Calibri" panose="020F0502020204030204" pitchFamily="34" charset="0"/>
                          </a:rPr>
                          <m:t>а</m:t>
                        </m:r>
                      </m:e>
                      <m:sup>
                        <m:r>
                          <a:rPr lang="ru-RU" sz="1600" i="1">
                            <a:solidFill>
                              <a:srgbClr val="000000"/>
                            </a:solidFill>
                            <a:effectLst/>
                            <a:latin typeface="Cambria Math" panose="02040503050406030204" pitchFamily="18" charset="0"/>
                            <a:ea typeface="Calibri" panose="020F0502020204030204" pitchFamily="34" charset="0"/>
                          </a:rPr>
                          <m:t>∗</m:t>
                        </m:r>
                      </m:sup>
                    </m:sSup>
                  </m:oMath>
                </a14:m>
                <a:r>
                  <a:rPr lang="ru-RU" sz="1600" dirty="0">
                    <a:solidFill>
                      <a:srgbClr val="000000"/>
                    </a:solidFill>
                    <a:effectLst/>
                    <a:latin typeface="Times New Roman" panose="02020603050405020304" pitchFamily="18" charset="0"/>
                    <a:ea typeface="Calibri" panose="020F0502020204030204" pitchFamily="34" charset="0"/>
                  </a:rPr>
                  <a:t>, имеющая наибольшее значение функции принадлежности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𝜇</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𝐷</m:t>
                        </m:r>
                      </m:sub>
                    </m:sSub>
                    <m:d>
                      <m:dPr>
                        <m:ctrlPr>
                          <a:rPr lang="ru-RU" sz="1600" i="1">
                            <a:solidFill>
                              <a:srgbClr val="000000"/>
                            </a:solidFill>
                            <a:effectLst/>
                            <a:latin typeface="Cambria Math" panose="02040503050406030204" pitchFamily="18" charset="0"/>
                            <a:ea typeface="Calibri" panose="020F0502020204030204" pitchFamily="34" charset="0"/>
                          </a:rPr>
                        </m:ctrlPr>
                      </m:dPr>
                      <m:e>
                        <m:sSup>
                          <m:sSupPr>
                            <m:ctrlPr>
                              <a:rPr lang="ru-RU" sz="1600" i="1">
                                <a:solidFill>
                                  <a:srgbClr val="000000"/>
                                </a:solidFill>
                                <a:effectLst/>
                                <a:latin typeface="Cambria Math" panose="02040503050406030204" pitchFamily="18" charset="0"/>
                                <a:ea typeface="Calibri" panose="020F0502020204030204" pitchFamily="34" charset="0"/>
                              </a:rPr>
                            </m:ctrlPr>
                          </m:sSupPr>
                          <m:e>
                            <m:r>
                              <a:rPr lang="ru-RU" sz="1600" i="1">
                                <a:solidFill>
                                  <a:srgbClr val="000000"/>
                                </a:solidFill>
                                <a:effectLst/>
                                <a:latin typeface="Cambria Math" panose="02040503050406030204" pitchFamily="18" charset="0"/>
                                <a:ea typeface="Calibri" panose="020F0502020204030204" pitchFamily="34" charset="0"/>
                              </a:rPr>
                              <m:t>а</m:t>
                            </m:r>
                          </m:e>
                          <m:sup>
                            <m:r>
                              <a:rPr lang="ru-RU" sz="1600" i="1">
                                <a:solidFill>
                                  <a:srgbClr val="000000"/>
                                </a:solidFill>
                                <a:effectLst/>
                                <a:latin typeface="Cambria Math" panose="02040503050406030204" pitchFamily="18" charset="0"/>
                                <a:ea typeface="Calibri" panose="020F0502020204030204" pitchFamily="34" charset="0"/>
                              </a:rPr>
                              <m:t>∗</m:t>
                            </m:r>
                          </m:sup>
                        </m:sSup>
                      </m:e>
                    </m:d>
                    <m:r>
                      <a:rPr lang="ru-RU" sz="1600" i="1">
                        <a:solidFill>
                          <a:srgbClr val="000000"/>
                        </a:solidFill>
                        <a:effectLst/>
                        <a:latin typeface="Cambria Math" panose="02040503050406030204" pitchFamily="18" charset="0"/>
                        <a:ea typeface="Calibri" panose="020F0502020204030204" pitchFamily="34" charset="0"/>
                      </a:rPr>
                      <m:t>=</m:t>
                    </m:r>
                    <m:func>
                      <m:funcPr>
                        <m:ctrlPr>
                          <a:rPr lang="ru-RU" sz="1600" i="1">
                            <a:solidFill>
                              <a:srgbClr val="000000"/>
                            </a:solidFill>
                            <a:effectLst/>
                            <a:latin typeface="Cambria Math" panose="02040503050406030204" pitchFamily="18" charset="0"/>
                            <a:ea typeface="Calibri" panose="020F0502020204030204" pitchFamily="34" charset="0"/>
                          </a:rPr>
                        </m:ctrlPr>
                      </m:funcPr>
                      <m:fName>
                        <m:limLow>
                          <m:limLowPr>
                            <m:ctrlPr>
                              <a:rPr lang="ru-RU" sz="1600" i="1">
                                <a:solidFill>
                                  <a:srgbClr val="000000"/>
                                </a:solidFill>
                                <a:effectLst/>
                                <a:latin typeface="Cambria Math" panose="02040503050406030204" pitchFamily="18" charset="0"/>
                                <a:ea typeface="Calibri" panose="020F0502020204030204" pitchFamily="34" charset="0"/>
                              </a:rPr>
                            </m:ctrlPr>
                          </m:limLowPr>
                          <m:e>
                            <m:r>
                              <m:rPr>
                                <m:sty m:val="p"/>
                              </m:rPr>
                              <a:rPr lang="ru-RU" sz="1600">
                                <a:solidFill>
                                  <a:srgbClr val="000000"/>
                                </a:solidFill>
                                <a:effectLst/>
                                <a:latin typeface="Cambria Math" panose="02040503050406030204" pitchFamily="18" charset="0"/>
                                <a:ea typeface="Calibri" panose="020F0502020204030204" pitchFamily="34" charset="0"/>
                              </a:rPr>
                              <m:t>max</m:t>
                            </m:r>
                          </m:e>
                          <m:lim>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 1,</m:t>
                                </m:r>
                                <m:r>
                                  <a:rPr lang="en-US" sz="1600" i="1">
                                    <a:solidFill>
                                      <a:srgbClr val="000000"/>
                                    </a:solidFill>
                                    <a:effectLst/>
                                    <a:latin typeface="Cambria Math" panose="02040503050406030204" pitchFamily="18" charset="0"/>
                                    <a:ea typeface="Calibri" panose="020F0502020204030204" pitchFamily="34" charset="0"/>
                                  </a:rPr>
                                  <m:t>𝑀</m:t>
                                </m:r>
                              </m:e>
                            </m:acc>
                          </m:lim>
                        </m:limLow>
                      </m:fName>
                      <m:e>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𝜇</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𝐷</m:t>
                            </m:r>
                          </m:sub>
                        </m:sSub>
                        <m:d>
                          <m:dPr>
                            <m:ctrlPr>
                              <a:rPr lang="ru-RU" sz="1600" i="1">
                                <a:solidFill>
                                  <a:srgbClr val="000000"/>
                                </a:solidFill>
                                <a:effectLst/>
                                <a:latin typeface="Cambria Math" panose="02040503050406030204" pitchFamily="18" charset="0"/>
                                <a:ea typeface="Calibri" panose="020F0502020204030204" pitchFamily="34" charset="0"/>
                              </a:rPr>
                            </m:ctrlPr>
                          </m:dPr>
                          <m:e>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e>
                        </m:d>
                      </m:e>
                    </m:func>
                  </m:oMath>
                </a14:m>
                <a:endParaRPr lang="ru-RU" sz="1600" dirty="0">
                  <a:effectLst/>
                  <a:latin typeface="Times New Roman" panose="02020603050405020304" pitchFamily="18" charset="0"/>
                  <a:ea typeface="Times New Roman" panose="02020603050405020304" pitchFamily="18" charset="0"/>
                </a:endParaRPr>
              </a:p>
            </p:txBody>
          </p:sp>
        </mc:Choice>
        <mc:Fallback>
          <p:sp>
            <p:nvSpPr>
              <p:cNvPr id="4" name="Прямоугольник 3"/>
              <p:cNvSpPr>
                <a:spLocks noRot="1" noChangeAspect="1" noMove="1" noResize="1" noEditPoints="1" noAdjustHandles="1" noChangeArrowheads="1" noChangeShapeType="1" noTextEdit="1"/>
              </p:cNvSpPr>
              <p:nvPr/>
            </p:nvSpPr>
            <p:spPr>
              <a:xfrm>
                <a:off x="228600" y="1921043"/>
                <a:ext cx="11548872" cy="3465116"/>
              </a:xfrm>
              <a:prstGeom prst="rect">
                <a:avLst/>
              </a:prstGeom>
              <a:blipFill>
                <a:blip r:embed="rId3"/>
                <a:stretch>
                  <a:fillRect l="-317" r="-264"/>
                </a:stretch>
              </a:blipFill>
            </p:spPr>
            <p:txBody>
              <a:bodyPr/>
              <a:lstStyle/>
              <a:p>
                <a:r>
                  <a:rPr lang="ru-RU">
                    <a:noFill/>
                  </a:rPr>
                  <a:t> </a:t>
                </a:r>
              </a:p>
            </p:txBody>
          </p:sp>
        </mc:Fallback>
      </mc:AlternateContent>
    </p:spTree>
    <p:extLst>
      <p:ext uri="{BB962C8B-B14F-4D97-AF65-F5344CB8AC3E}">
        <p14:creationId xmlns:p14="http://schemas.microsoft.com/office/powerpoint/2010/main" val="3300806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Прямоугольник 2"/>
              <p:cNvSpPr/>
              <p:nvPr/>
            </p:nvSpPr>
            <p:spPr>
              <a:xfrm>
                <a:off x="777240" y="318823"/>
                <a:ext cx="11237976" cy="920893"/>
              </a:xfrm>
              <a:prstGeom prst="rect">
                <a:avLst/>
              </a:prstGeom>
            </p:spPr>
            <p:txBody>
              <a:bodyPr wrap="square">
                <a:spAutoFit/>
              </a:bodyPr>
              <a:lstStyle/>
              <a:p>
                <a:r>
                  <a:rPr lang="ru-RU" sz="1600" dirty="0">
                    <a:solidFill>
                      <a:srgbClr val="000000"/>
                    </a:solidFill>
                    <a:latin typeface="Times New Roman" panose="02020603050405020304" pitchFamily="18" charset="0"/>
                    <a:ea typeface="Calibri" panose="020F0502020204030204" pitchFamily="34" charset="0"/>
                  </a:rPr>
                  <a:t>В случае, если критерии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oMath>
                </a14:m>
                <a:r>
                  <a:rPr lang="ru-RU" sz="1600" dirty="0">
                    <a:solidFill>
                      <a:srgbClr val="000000"/>
                    </a:solidFill>
                    <a:effectLst/>
                    <a:latin typeface="Times New Roman" panose="02020603050405020304" pitchFamily="18" charset="0"/>
                    <a:ea typeface="Calibri" panose="020F0502020204030204" pitchFamily="34" charset="0"/>
                  </a:rPr>
                  <a:t> имеют различную важность, каждому из них приписывается число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𝛼</m:t>
                        </m:r>
                      </m:e>
                      <m: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solidFill>
                      <a:srgbClr val="000000"/>
                    </a:solidFill>
                    <a:effectLst/>
                    <a:latin typeface="Times New Roman" panose="02020603050405020304" pitchFamily="18" charset="0"/>
                    <a:ea typeface="Calibri" panose="020F0502020204030204" pitchFamily="34" charset="0"/>
                  </a:rPr>
                  <a:t> (чем важнее критерий, тем больше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𝛼</m:t>
                        </m:r>
                      </m:e>
                      <m: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oMath>
                </a14:m>
                <a:r>
                  <a:rPr lang="ru-RU" sz="1600" dirty="0">
                    <a:solidFill>
                      <a:srgbClr val="000000"/>
                    </a:solidFill>
                    <a:effectLst/>
                    <a:latin typeface="Times New Roman" panose="02020603050405020304" pitchFamily="18" charset="0"/>
                    <a:ea typeface="Calibri" panose="020F0502020204030204" pitchFamily="34" charset="0"/>
                  </a:rPr>
                  <a:t>, и правило выбора принимает вид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𝐷</m:t>
                    </m:r>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1</m:t>
                        </m:r>
                      </m:sub>
                      <m:sup>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𝛼</m:t>
                            </m:r>
                          </m:e>
                          <m: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sup>
                    </m:sSubSup>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2</m:t>
                        </m:r>
                      </m:sub>
                      <m:sup>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𝛼</m:t>
                            </m:r>
                          </m:e>
                          <m: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sup>
                    </m:sSubSup>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𝑁</m:t>
                        </m:r>
                      </m:sub>
                      <m:sup>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𝛼</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𝑛</m:t>
                            </m:r>
                          </m:sub>
                        </m:sSub>
                      </m:sup>
                    </m:sSubSup>
                  </m:oMath>
                </a14:m>
                <a:r>
                  <a:rPr lang="ru-RU" sz="1600" dirty="0">
                    <a:solidFill>
                      <a:srgbClr val="000000"/>
                    </a:solidFill>
                    <a:effectLst/>
                    <a:latin typeface="Times New Roman" panose="02020603050405020304" pitchFamily="18" charset="0"/>
                    <a:ea typeface="Calibri" panose="020F0502020204030204" pitchFamily="34" charset="0"/>
                  </a:rPr>
                  <a:t>). Обычно предполагается, что весовые коэффициенты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𝛼</m:t>
                        </m:r>
                      </m:e>
                      <m: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oMath>
                </a14:m>
                <a:r>
                  <a:rPr lang="ru-RU" sz="1600" dirty="0">
                    <a:solidFill>
                      <a:srgbClr val="000000"/>
                    </a:solidFill>
                    <a:effectLst/>
                    <a:latin typeface="Times New Roman" panose="02020603050405020304" pitchFamily="18" charset="0"/>
                    <a:ea typeface="Calibri" panose="020F0502020204030204" pitchFamily="34" charset="0"/>
                  </a:rPr>
                  <a:t> удовлетворяют условию нормировки </a:t>
                </a:r>
                <a14:m>
                  <m:oMath xmlns:m="http://schemas.openxmlformats.org/officeDocument/2006/math">
                    <m:nary>
                      <m:naryPr>
                        <m:chr m:val="∑"/>
                        <m:limLoc m:val="undOvr"/>
                        <m:ctrlPr>
                          <a:rPr lang="ru-RU" sz="1600" i="1">
                            <a:solidFill>
                              <a:srgbClr val="000000"/>
                            </a:solidFill>
                            <a:effectLst/>
                            <a:latin typeface="Cambria Math" panose="02040503050406030204" pitchFamily="18" charset="0"/>
                            <a:ea typeface="Calibri" panose="020F0502020204030204" pitchFamily="34" charset="0"/>
                          </a:rPr>
                        </m:ctrlPr>
                      </m:naryPr>
                      <m:sub>
                        <m:r>
                          <a:rPr lang="en-US"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𝑁</m:t>
                        </m:r>
                      </m:sup>
                      <m:e>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𝛼</m:t>
                            </m:r>
                          </m:e>
                          <m: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e>
                    </m:nary>
                  </m:oMath>
                </a14:m>
                <a:r>
                  <a:rPr lang="ru-RU" sz="1600" dirty="0">
                    <a:solidFill>
                      <a:srgbClr val="000000"/>
                    </a:solidFill>
                    <a:effectLst/>
                    <a:latin typeface="Times New Roman" panose="02020603050405020304" pitchFamily="18" charset="0"/>
                    <a:ea typeface="Calibri" panose="020F0502020204030204" pitchFamily="34" charset="0"/>
                  </a:rPr>
                  <a:t>. </a:t>
                </a:r>
                <a:endParaRPr lang="ru-RU" sz="1600" dirty="0"/>
              </a:p>
            </p:txBody>
          </p:sp>
        </mc:Choice>
        <mc:Fallback>
          <p:sp>
            <p:nvSpPr>
              <p:cNvPr id="3" name="Прямоугольник 2"/>
              <p:cNvSpPr>
                <a:spLocks noRot="1" noChangeAspect="1" noMove="1" noResize="1" noEditPoints="1" noAdjustHandles="1" noChangeArrowheads="1" noChangeShapeType="1" noTextEdit="1"/>
              </p:cNvSpPr>
              <p:nvPr/>
            </p:nvSpPr>
            <p:spPr>
              <a:xfrm>
                <a:off x="777240" y="318823"/>
                <a:ext cx="11237976" cy="920893"/>
              </a:xfrm>
              <a:prstGeom prst="rect">
                <a:avLst/>
              </a:prstGeom>
              <a:blipFill>
                <a:blip r:embed="rId2"/>
                <a:stretch>
                  <a:fillRect l="-326" t="-1987" b="-5960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 name="Прямоугольник 3"/>
              <p:cNvSpPr/>
              <p:nvPr/>
            </p:nvSpPr>
            <p:spPr>
              <a:xfrm>
                <a:off x="79248" y="1239716"/>
                <a:ext cx="11935968" cy="2081917"/>
              </a:xfrm>
              <a:prstGeom prst="rect">
                <a:avLst/>
              </a:prstGeom>
            </p:spPr>
            <p:txBody>
              <a:bodyPr wrap="square">
                <a:spAutoFit/>
              </a:bodyPr>
              <a:lstStyle/>
              <a:p>
                <a:pPr indent="450215">
                  <a:spcAft>
                    <a:spcPts val="0"/>
                  </a:spcAft>
                </a:pPr>
                <a:r>
                  <a:rPr lang="ru-RU" sz="1600" b="1" dirty="0">
                    <a:solidFill>
                      <a:srgbClr val="000000"/>
                    </a:solidFill>
                    <a:latin typeface="Times New Roman" panose="02020603050405020304" pitchFamily="18" charset="0"/>
                    <a:ea typeface="Calibri" panose="020F0502020204030204" pitchFamily="34" charset="0"/>
                  </a:rPr>
                  <a:t>Пример. </a:t>
                </a:r>
                <a:r>
                  <a:rPr lang="ru-RU" sz="1600" dirty="0">
                    <a:solidFill>
                      <a:srgbClr val="000000"/>
                    </a:solidFill>
                    <a:effectLst/>
                    <a:latin typeface="Times New Roman" panose="02020603050405020304" pitchFamily="18" charset="0"/>
                    <a:ea typeface="Calibri" panose="020F0502020204030204" pitchFamily="34" charset="0"/>
                  </a:rPr>
                  <a:t>Критерии равной важности. Заданы множества альтернатив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rPr>
                      <m:t>𝐴</m:t>
                    </m:r>
                    <m:r>
                      <a:rPr lang="ru-RU" sz="1600" i="1">
                        <a:solidFill>
                          <a:srgbClr val="000000"/>
                        </a:solidFill>
                        <a:effectLst/>
                        <a:latin typeface="Cambria Math" panose="02040503050406030204" pitchFamily="18" charset="0"/>
                        <a:ea typeface="Calibri" panose="020F0502020204030204" pitchFamily="34" charset="0"/>
                      </a:rPr>
                      <m:t> = {</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𝑖</m:t>
                        </m:r>
                      </m:sub>
                    </m:sSub>
                    <m:r>
                      <a:rPr lang="ru-RU" sz="1600" i="1">
                        <a:solidFill>
                          <a:srgbClr val="000000"/>
                        </a:solidFill>
                        <a:effectLst/>
                        <a:latin typeface="Cambria Math" panose="02040503050406030204" pitchFamily="18" charset="0"/>
                        <a:ea typeface="Calibri" panose="020F0502020204030204" pitchFamily="34" charset="0"/>
                      </a:rPr>
                      <m:t>, </m:t>
                    </m:r>
                    <m:r>
                      <a:rPr lang="ru-RU" sz="1600" i="1">
                        <a:solidFill>
                          <a:srgbClr val="000000"/>
                        </a:solidFill>
                        <a:effectLst/>
                        <a:latin typeface="Cambria Math" panose="02040503050406030204" pitchFamily="18" charset="0"/>
                        <a:ea typeface="Calibri" panose="020F0502020204030204" pitchFamily="34" charset="0"/>
                      </a:rPr>
                      <m:t>𝑖</m:t>
                    </m:r>
                    <m:r>
                      <a:rPr lang="ru-RU" sz="1600" i="1">
                        <a:solidFill>
                          <a:srgbClr val="000000"/>
                        </a:solidFill>
                        <a:effectLst/>
                        <a:latin typeface="Cambria Math" panose="02040503050406030204" pitchFamily="18" charset="0"/>
                        <a:ea typeface="Calibri" panose="020F0502020204030204" pitchFamily="34" charset="0"/>
                      </a:rPr>
                      <m:t> = 1, …, 5}</m:t>
                    </m:r>
                  </m:oMath>
                </a14:m>
                <a:r>
                  <a:rPr lang="ru-RU" sz="1600" dirty="0">
                    <a:solidFill>
                      <a:srgbClr val="000000"/>
                    </a:solidFill>
                    <a:effectLst/>
                    <a:latin typeface="Times New Roman" panose="02020603050405020304" pitchFamily="18" charset="0"/>
                    <a:ea typeface="Calibri" panose="020F0502020204030204" pitchFamily="34" charset="0"/>
                  </a:rPr>
                  <a:t> и критериев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rPr>
                      <m:t>𝐶</m:t>
                    </m:r>
                    <m:r>
                      <a:rPr lang="ru-RU" sz="1600" i="1">
                        <a:solidFill>
                          <a:srgbClr val="000000"/>
                        </a:solidFill>
                        <a:effectLst/>
                        <a:latin typeface="Cambria Math" panose="02040503050406030204" pitchFamily="18" charset="0"/>
                        <a:ea typeface="Calibri" panose="020F0502020204030204" pitchFamily="34" charset="0"/>
                      </a:rPr>
                      <m:t> = {</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𝑐</m:t>
                        </m:r>
                      </m:e>
                      <m:sub>
                        <m:r>
                          <a:rPr lang="ru-RU" sz="1600" i="1">
                            <a:solidFill>
                              <a:srgbClr val="000000"/>
                            </a:solidFill>
                            <a:effectLst/>
                            <a:latin typeface="Cambria Math" panose="02040503050406030204" pitchFamily="18" charset="0"/>
                            <a:ea typeface="Calibri" panose="020F0502020204030204" pitchFamily="34" charset="0"/>
                          </a:rPr>
                          <m:t> </m:t>
                        </m:r>
                        <m:r>
                          <a:rPr lang="ru-RU" sz="1600" i="1">
                            <a:solidFill>
                              <a:srgbClr val="000000"/>
                            </a:solidFill>
                            <a:effectLst/>
                            <a:latin typeface="Cambria Math" panose="02040503050406030204" pitchFamily="18" charset="0"/>
                            <a:ea typeface="Calibri" panose="020F0502020204030204" pitchFamily="34" charset="0"/>
                          </a:rPr>
                          <m:t>𝑗</m:t>
                        </m:r>
                      </m:sub>
                    </m:sSub>
                    <m:r>
                      <a:rPr lang="ru-RU" sz="1600" i="1">
                        <a:solidFill>
                          <a:srgbClr val="000000"/>
                        </a:solidFill>
                        <a:effectLst/>
                        <a:latin typeface="Cambria Math" panose="02040503050406030204" pitchFamily="18" charset="0"/>
                        <a:ea typeface="Calibri" panose="020F0502020204030204" pitchFamily="34" charset="0"/>
                      </a:rPr>
                      <m:t>, </m:t>
                    </m:r>
                    <m:r>
                      <a:rPr lang="ru-RU" sz="1600" i="1">
                        <a:solidFill>
                          <a:srgbClr val="000000"/>
                        </a:solidFill>
                        <a:effectLst/>
                        <a:latin typeface="Cambria Math" panose="02040503050406030204" pitchFamily="18" charset="0"/>
                        <a:ea typeface="Calibri" panose="020F0502020204030204" pitchFamily="34" charset="0"/>
                      </a:rPr>
                      <m:t>𝑗</m:t>
                    </m:r>
                    <m:r>
                      <a:rPr lang="ru-RU" sz="1600" i="1">
                        <a:solidFill>
                          <a:srgbClr val="000000"/>
                        </a:solidFill>
                        <a:effectLst/>
                        <a:latin typeface="Cambria Math" panose="02040503050406030204" pitchFamily="18" charset="0"/>
                        <a:ea typeface="Calibri" panose="020F0502020204030204" pitchFamily="34" charset="0"/>
                      </a:rPr>
                      <m:t> = 1, …, 6}</m:t>
                    </m:r>
                  </m:oMath>
                </a14:m>
                <a:r>
                  <a:rPr lang="ru-RU"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ru-RU" sz="1600" dirty="0">
                    <a:solidFill>
                      <a:srgbClr val="000000"/>
                    </a:solidFill>
                    <a:effectLst/>
                    <a:latin typeface="Times New Roman" panose="02020603050405020304" pitchFamily="18" charset="0"/>
                    <a:ea typeface="Calibri" panose="020F0502020204030204" pitchFamily="34" charset="0"/>
                  </a:rPr>
                  <a:t>Экспертами определены нечеткие оценки </a:t>
                </a:r>
                <a:r>
                  <a:rPr lang="ru-RU" sz="1600" dirty="0" err="1">
                    <a:solidFill>
                      <a:srgbClr val="000000"/>
                    </a:solidFill>
                    <a:effectLst/>
                    <a:latin typeface="Times New Roman" panose="02020603050405020304" pitchFamily="18" charset="0"/>
                    <a:ea typeface="Calibri" panose="020F0502020204030204" pitchFamily="34" charset="0"/>
                  </a:rPr>
                  <a:t>критериального</a:t>
                </a:r>
                <a:r>
                  <a:rPr lang="ru-RU" sz="1600" dirty="0">
                    <a:solidFill>
                      <a:srgbClr val="000000"/>
                    </a:solidFill>
                    <a:effectLst/>
                    <a:latin typeface="Times New Roman" panose="02020603050405020304" pitchFamily="18" charset="0"/>
                    <a:ea typeface="Calibri" panose="020F0502020204030204" pitchFamily="34" charset="0"/>
                  </a:rPr>
                  <a:t> соответствия: </a:t>
                </a:r>
              </a:p>
              <a:p>
                <a:pPr indent="450215">
                  <a:spcAft>
                    <a:spcPts val="0"/>
                  </a:spcAft>
                </a:pPr>
                <a14:m>
                  <m:oMathPara xmlns:m="http://schemas.openxmlformats.org/officeDocument/2006/math">
                    <m:oMathParaPr>
                      <m:jc m:val="centerGroup"/>
                    </m:oMathParaPr>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𝐶</m:t>
                          </m:r>
                        </m:e>
                        <m:sub>
                          <m:r>
                            <a:rPr lang="ru-RU" sz="1600" i="1">
                              <a:solidFill>
                                <a:srgbClr val="000000"/>
                              </a:solidFill>
                              <a:effectLst/>
                              <a:latin typeface="Cambria Math" panose="02040503050406030204" pitchFamily="18" charset="0"/>
                              <a:ea typeface="Calibri" panose="020F0502020204030204" pitchFamily="34" charset="0"/>
                            </a:rPr>
                            <m:t>1</m:t>
                          </m:r>
                        </m:sub>
                      </m:sSub>
                      <m:r>
                        <a:rPr lang="ru-RU" sz="1600" i="1">
                          <a:solidFill>
                            <a:srgbClr val="000000"/>
                          </a:solidFill>
                          <a:effectLst/>
                          <a:latin typeface="Cambria Math" panose="02040503050406030204" pitchFamily="18" charset="0"/>
                          <a:ea typeface="Calibri" panose="020F0502020204030204" pitchFamily="34" charset="0"/>
                        </a:rPr>
                        <m:t> = {0,4/</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1</m:t>
                          </m:r>
                        </m:sub>
                      </m:sSub>
                      <m:r>
                        <a:rPr lang="ru-RU" sz="1600" i="1">
                          <a:solidFill>
                            <a:srgbClr val="000000"/>
                          </a:solidFill>
                          <a:effectLst/>
                          <a:latin typeface="Cambria Math" panose="02040503050406030204" pitchFamily="18" charset="0"/>
                          <a:ea typeface="Calibri" panose="020F0502020204030204" pitchFamily="34" charset="0"/>
                        </a:rPr>
                        <m:t>, 0,9/</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2</m:t>
                          </m:r>
                        </m:sub>
                      </m:sSub>
                      <m:r>
                        <a:rPr lang="ru-RU" sz="1600" i="1">
                          <a:solidFill>
                            <a:srgbClr val="000000"/>
                          </a:solidFill>
                          <a:effectLst/>
                          <a:latin typeface="Cambria Math" panose="02040503050406030204" pitchFamily="18" charset="0"/>
                          <a:ea typeface="Calibri" panose="020F0502020204030204" pitchFamily="34" charset="0"/>
                        </a:rPr>
                        <m:t>, 0,9/</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3</m:t>
                          </m:r>
                        </m:sub>
                      </m:sSub>
                      <m:r>
                        <a:rPr lang="ru-RU" sz="1600" i="1">
                          <a:solidFill>
                            <a:srgbClr val="000000"/>
                          </a:solidFill>
                          <a:effectLst/>
                          <a:latin typeface="Cambria Math" panose="02040503050406030204" pitchFamily="18" charset="0"/>
                          <a:ea typeface="Calibri" panose="020F0502020204030204" pitchFamily="34" charset="0"/>
                        </a:rPr>
                        <m:t>, 0,3/</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4</m:t>
                          </m:r>
                        </m:sub>
                      </m:sSub>
                      <m:r>
                        <a:rPr lang="ru-RU" sz="1600" i="1">
                          <a:solidFill>
                            <a:srgbClr val="000000"/>
                          </a:solidFill>
                          <a:effectLst/>
                          <a:latin typeface="Cambria Math" panose="02040503050406030204" pitchFamily="18" charset="0"/>
                          <a:ea typeface="Calibri" panose="020F0502020204030204" pitchFamily="34" charset="0"/>
                        </a:rPr>
                        <m:t>, 0,5/</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5</m:t>
                          </m:r>
                        </m:sub>
                      </m:sSub>
                      <m:r>
                        <a:rPr lang="ru-RU" sz="1600" i="1">
                          <a:solidFill>
                            <a:srgbClr val="000000"/>
                          </a:solidFill>
                          <a:effectLst/>
                          <a:latin typeface="Cambria Math" panose="02040503050406030204" pitchFamily="18" charset="0"/>
                          <a:ea typeface="Calibri" panose="020F0502020204030204" pitchFamily="34" charset="0"/>
                        </a:rPr>
                        <m:t>}; </m:t>
                      </m:r>
                    </m:oMath>
                  </m:oMathPara>
                </a14:m>
                <a:endParaRPr lang="ru-RU" sz="1600" dirty="0">
                  <a:solidFill>
                    <a:srgbClr val="000000"/>
                  </a:solidFill>
                  <a:effectLst/>
                  <a:latin typeface="Times New Roman" panose="02020603050405020304" pitchFamily="18" charset="0"/>
                  <a:ea typeface="Calibri" panose="020F0502020204030204" pitchFamily="34" charset="0"/>
                </a:endParaRPr>
              </a:p>
              <a:p>
                <a:pPr indent="450215">
                  <a:spcAft>
                    <a:spcPts val="0"/>
                  </a:spcAft>
                </a:pPr>
                <a14:m>
                  <m:oMathPara xmlns:m="http://schemas.openxmlformats.org/officeDocument/2006/math">
                    <m:oMathParaPr>
                      <m:jc m:val="centerGroup"/>
                    </m:oMathParaPr>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en-US" sz="1600" i="1">
                              <a:solidFill>
                                <a:srgbClr val="000000"/>
                              </a:solidFill>
                              <a:effectLst/>
                              <a:latin typeface="Cambria Math" panose="02040503050406030204" pitchFamily="18" charset="0"/>
                              <a:ea typeface="Calibri" panose="020F0502020204030204" pitchFamily="34" charset="0"/>
                            </a:rPr>
                            <m:t>𝐶</m:t>
                          </m:r>
                        </m:e>
                        <m:sub>
                          <m:r>
                            <a:rPr lang="en-US" sz="1600" i="1">
                              <a:solidFill>
                                <a:srgbClr val="000000"/>
                              </a:solidFill>
                              <a:effectLst/>
                              <a:latin typeface="Cambria Math" panose="02040503050406030204" pitchFamily="18" charset="0"/>
                              <a:ea typeface="Calibri" panose="020F0502020204030204" pitchFamily="34" charset="0"/>
                            </a:rPr>
                            <m:t>2</m:t>
                          </m:r>
                        </m:sub>
                      </m:sSub>
                      <m:r>
                        <a:rPr lang="en-US" sz="1600" i="1">
                          <a:solidFill>
                            <a:srgbClr val="000000"/>
                          </a:solidFill>
                          <a:effectLst/>
                          <a:latin typeface="Cambria Math" panose="02040503050406030204" pitchFamily="18" charset="0"/>
                          <a:ea typeface="Calibri" panose="020F0502020204030204" pitchFamily="34" charset="0"/>
                        </a:rPr>
                        <m:t> = {0,7/</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1</m:t>
                          </m:r>
                        </m:sub>
                      </m:sSub>
                      <m:r>
                        <a:rPr lang="en-US" sz="1600" i="1">
                          <a:solidFill>
                            <a:srgbClr val="000000"/>
                          </a:solidFill>
                          <a:effectLst/>
                          <a:latin typeface="Cambria Math" panose="02040503050406030204" pitchFamily="18" charset="0"/>
                          <a:ea typeface="Calibri" panose="020F0502020204030204" pitchFamily="34" charset="0"/>
                        </a:rPr>
                        <m:t>, 0,8/</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2</m:t>
                          </m:r>
                        </m:sub>
                      </m:sSub>
                      <m:r>
                        <a:rPr lang="en-US" sz="1600" i="1">
                          <a:solidFill>
                            <a:srgbClr val="000000"/>
                          </a:solidFill>
                          <a:effectLst/>
                          <a:latin typeface="Cambria Math" panose="02040503050406030204" pitchFamily="18" charset="0"/>
                          <a:ea typeface="Calibri" panose="020F0502020204030204" pitchFamily="34" charset="0"/>
                        </a:rPr>
                        <m:t>, 0,6/</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3</m:t>
                          </m:r>
                        </m:sub>
                      </m:sSub>
                      <m:r>
                        <a:rPr lang="en-US" sz="1600" i="1">
                          <a:solidFill>
                            <a:srgbClr val="000000"/>
                          </a:solidFill>
                          <a:effectLst/>
                          <a:latin typeface="Cambria Math" panose="02040503050406030204" pitchFamily="18" charset="0"/>
                          <a:ea typeface="Calibri" panose="020F0502020204030204" pitchFamily="34" charset="0"/>
                        </a:rPr>
                        <m:t>, 0,9/</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4</m:t>
                          </m:r>
                        </m:sub>
                      </m:sSub>
                      <m:r>
                        <a:rPr lang="en-US" sz="1600" i="1">
                          <a:solidFill>
                            <a:srgbClr val="000000"/>
                          </a:solidFill>
                          <a:effectLst/>
                          <a:latin typeface="Cambria Math" panose="02040503050406030204" pitchFamily="18" charset="0"/>
                          <a:ea typeface="Calibri" panose="020F0502020204030204" pitchFamily="34" charset="0"/>
                        </a:rPr>
                        <m:t>, 0,6/</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5</m:t>
                          </m:r>
                        </m:sub>
                      </m:sSub>
                      <m:r>
                        <a:rPr lang="en-US" sz="1600" i="1">
                          <a:solidFill>
                            <a:srgbClr val="000000"/>
                          </a:solidFill>
                          <a:effectLst/>
                          <a:latin typeface="Cambria Math" panose="02040503050406030204" pitchFamily="18" charset="0"/>
                          <a:ea typeface="Calibri" panose="020F0502020204030204" pitchFamily="34" charset="0"/>
                        </a:rPr>
                        <m:t>}; </m:t>
                      </m:r>
                    </m:oMath>
                  </m:oMathPara>
                </a14:m>
                <a:endParaRPr lang="ru-RU" sz="1600" dirty="0">
                  <a:solidFill>
                    <a:srgbClr val="000000"/>
                  </a:solidFill>
                  <a:effectLst/>
                  <a:latin typeface="Times New Roman" panose="02020603050405020304" pitchFamily="18" charset="0"/>
                  <a:ea typeface="Calibri" panose="020F0502020204030204" pitchFamily="34" charset="0"/>
                </a:endParaRPr>
              </a:p>
              <a:p>
                <a:pPr indent="450215">
                  <a:spcAft>
                    <a:spcPts val="0"/>
                  </a:spcAft>
                </a:pPr>
                <a14:m>
                  <m:oMathPara xmlns:m="http://schemas.openxmlformats.org/officeDocument/2006/math">
                    <m:oMathParaPr>
                      <m:jc m:val="centerGroup"/>
                    </m:oMathParaPr>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en-US" sz="1600" i="1">
                              <a:solidFill>
                                <a:srgbClr val="000000"/>
                              </a:solidFill>
                              <a:effectLst/>
                              <a:latin typeface="Cambria Math" panose="02040503050406030204" pitchFamily="18" charset="0"/>
                              <a:ea typeface="Calibri" panose="020F0502020204030204" pitchFamily="34" charset="0"/>
                            </a:rPr>
                            <m:t>𝐶</m:t>
                          </m:r>
                        </m:e>
                        <m:sub>
                          <m:r>
                            <a:rPr lang="en-US" sz="1600" i="1">
                              <a:solidFill>
                                <a:srgbClr val="000000"/>
                              </a:solidFill>
                              <a:effectLst/>
                              <a:latin typeface="Cambria Math" panose="02040503050406030204" pitchFamily="18" charset="0"/>
                              <a:ea typeface="Calibri" panose="020F0502020204030204" pitchFamily="34" charset="0"/>
                            </a:rPr>
                            <m:t>3</m:t>
                          </m:r>
                        </m:sub>
                      </m:sSub>
                      <m:r>
                        <a:rPr lang="en-US" sz="1600" i="1">
                          <a:solidFill>
                            <a:srgbClr val="000000"/>
                          </a:solidFill>
                          <a:effectLst/>
                          <a:latin typeface="Cambria Math" panose="02040503050406030204" pitchFamily="18" charset="0"/>
                          <a:ea typeface="Calibri" panose="020F0502020204030204" pitchFamily="34" charset="0"/>
                        </a:rPr>
                        <m:t> = {0,7/</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1</m:t>
                          </m:r>
                        </m:sub>
                      </m:sSub>
                      <m:r>
                        <a:rPr lang="en-US" sz="1600" i="1">
                          <a:solidFill>
                            <a:srgbClr val="000000"/>
                          </a:solidFill>
                          <a:effectLst/>
                          <a:latin typeface="Cambria Math" panose="02040503050406030204" pitchFamily="18" charset="0"/>
                          <a:ea typeface="Calibri" panose="020F0502020204030204" pitchFamily="34" charset="0"/>
                        </a:rPr>
                        <m:t>, 0,4/</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2</m:t>
                          </m:r>
                        </m:sub>
                      </m:sSub>
                      <m:r>
                        <a:rPr lang="en-US" sz="1600" i="1">
                          <a:solidFill>
                            <a:srgbClr val="000000"/>
                          </a:solidFill>
                          <a:effectLst/>
                          <a:latin typeface="Cambria Math" panose="02040503050406030204" pitchFamily="18" charset="0"/>
                          <a:ea typeface="Calibri" panose="020F0502020204030204" pitchFamily="34" charset="0"/>
                        </a:rPr>
                        <m:t>, 0,2/</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3</m:t>
                          </m:r>
                        </m:sub>
                      </m:sSub>
                      <m:r>
                        <a:rPr lang="en-US" sz="1600" i="1">
                          <a:solidFill>
                            <a:srgbClr val="000000"/>
                          </a:solidFill>
                          <a:effectLst/>
                          <a:latin typeface="Cambria Math" panose="02040503050406030204" pitchFamily="18" charset="0"/>
                          <a:ea typeface="Calibri" panose="020F0502020204030204" pitchFamily="34" charset="0"/>
                        </a:rPr>
                        <m:t>, 0,5/</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4</m:t>
                          </m:r>
                        </m:sub>
                      </m:sSub>
                      <m:r>
                        <a:rPr lang="en-US" sz="1600" i="1">
                          <a:solidFill>
                            <a:srgbClr val="000000"/>
                          </a:solidFill>
                          <a:effectLst/>
                          <a:latin typeface="Cambria Math" panose="02040503050406030204" pitchFamily="18" charset="0"/>
                          <a:ea typeface="Calibri" panose="020F0502020204030204" pitchFamily="34" charset="0"/>
                        </a:rPr>
                        <m:t>, 0,8/</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5</m:t>
                          </m:r>
                        </m:sub>
                      </m:sSub>
                      <m:r>
                        <a:rPr lang="en-US" sz="1600" i="1">
                          <a:solidFill>
                            <a:srgbClr val="000000"/>
                          </a:solidFill>
                          <a:effectLst/>
                          <a:latin typeface="Cambria Math" panose="02040503050406030204" pitchFamily="18" charset="0"/>
                          <a:ea typeface="Calibri" panose="020F0502020204030204" pitchFamily="34" charset="0"/>
                        </a:rPr>
                        <m:t>}; </m:t>
                      </m:r>
                    </m:oMath>
                  </m:oMathPara>
                </a14:m>
                <a:endParaRPr lang="ru-RU" sz="1600" dirty="0">
                  <a:solidFill>
                    <a:srgbClr val="000000"/>
                  </a:solidFill>
                  <a:effectLst/>
                  <a:latin typeface="Times New Roman" panose="02020603050405020304" pitchFamily="18" charset="0"/>
                  <a:ea typeface="Calibri" panose="020F0502020204030204" pitchFamily="34" charset="0"/>
                </a:endParaRPr>
              </a:p>
              <a:p>
                <a:pPr indent="450215">
                  <a:spcAft>
                    <a:spcPts val="0"/>
                  </a:spcAft>
                </a:pPr>
                <a14:m>
                  <m:oMathPara xmlns:m="http://schemas.openxmlformats.org/officeDocument/2006/math">
                    <m:oMathParaPr>
                      <m:jc m:val="centerGroup"/>
                    </m:oMathParaPr>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en-US" sz="1600" i="1">
                              <a:solidFill>
                                <a:srgbClr val="000000"/>
                              </a:solidFill>
                              <a:effectLst/>
                              <a:latin typeface="Cambria Math" panose="02040503050406030204" pitchFamily="18" charset="0"/>
                              <a:ea typeface="Calibri" panose="020F0502020204030204" pitchFamily="34" charset="0"/>
                            </a:rPr>
                            <m:t>𝐶</m:t>
                          </m:r>
                        </m:e>
                        <m:sub>
                          <m:r>
                            <a:rPr lang="en-US" sz="1600" i="1">
                              <a:solidFill>
                                <a:srgbClr val="000000"/>
                              </a:solidFill>
                              <a:effectLst/>
                              <a:latin typeface="Cambria Math" panose="02040503050406030204" pitchFamily="18" charset="0"/>
                              <a:ea typeface="Calibri" panose="020F0502020204030204" pitchFamily="34" charset="0"/>
                            </a:rPr>
                            <m:t>4</m:t>
                          </m:r>
                        </m:sub>
                      </m:sSub>
                      <m:r>
                        <a:rPr lang="en-US" sz="1600" i="1">
                          <a:solidFill>
                            <a:srgbClr val="000000"/>
                          </a:solidFill>
                          <a:effectLst/>
                          <a:latin typeface="Cambria Math" panose="02040503050406030204" pitchFamily="18" charset="0"/>
                          <a:ea typeface="Calibri" panose="020F0502020204030204" pitchFamily="34" charset="0"/>
                        </a:rPr>
                        <m:t> = {0,8/</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1</m:t>
                          </m:r>
                        </m:sub>
                      </m:sSub>
                      <m:r>
                        <a:rPr lang="en-US" sz="1600" i="1">
                          <a:solidFill>
                            <a:srgbClr val="000000"/>
                          </a:solidFill>
                          <a:effectLst/>
                          <a:latin typeface="Cambria Math" panose="02040503050406030204" pitchFamily="18" charset="0"/>
                          <a:ea typeface="Calibri" panose="020F0502020204030204" pitchFamily="34" charset="0"/>
                        </a:rPr>
                        <m:t>, 0,5/</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2</m:t>
                          </m:r>
                        </m:sub>
                      </m:sSub>
                      <m:r>
                        <a:rPr lang="en-US" sz="1600" i="1">
                          <a:solidFill>
                            <a:srgbClr val="000000"/>
                          </a:solidFill>
                          <a:effectLst/>
                          <a:latin typeface="Cambria Math" panose="02040503050406030204" pitchFamily="18" charset="0"/>
                          <a:ea typeface="Calibri" panose="020F0502020204030204" pitchFamily="34" charset="0"/>
                        </a:rPr>
                        <m:t>, 0,4/</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3</m:t>
                          </m:r>
                        </m:sub>
                      </m:sSub>
                      <m:r>
                        <a:rPr lang="en-US" sz="1600" i="1">
                          <a:solidFill>
                            <a:srgbClr val="000000"/>
                          </a:solidFill>
                          <a:effectLst/>
                          <a:latin typeface="Cambria Math" panose="02040503050406030204" pitchFamily="18" charset="0"/>
                          <a:ea typeface="Calibri" panose="020F0502020204030204" pitchFamily="34" charset="0"/>
                        </a:rPr>
                        <m:t>, 0,7/</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4</m:t>
                          </m:r>
                        </m:sub>
                      </m:sSub>
                      <m:r>
                        <a:rPr lang="en-US" sz="1600" i="1">
                          <a:solidFill>
                            <a:srgbClr val="000000"/>
                          </a:solidFill>
                          <a:effectLst/>
                          <a:latin typeface="Cambria Math" panose="02040503050406030204" pitchFamily="18" charset="0"/>
                          <a:ea typeface="Calibri" panose="020F0502020204030204" pitchFamily="34" charset="0"/>
                        </a:rPr>
                        <m:t>, 0,5/</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5</m:t>
                          </m:r>
                        </m:sub>
                      </m:sSub>
                      <m:r>
                        <a:rPr lang="en-US" sz="1600" i="1">
                          <a:solidFill>
                            <a:srgbClr val="000000"/>
                          </a:solidFill>
                          <a:effectLst/>
                          <a:latin typeface="Cambria Math" panose="02040503050406030204" pitchFamily="18" charset="0"/>
                          <a:ea typeface="Calibri" panose="020F0502020204030204" pitchFamily="34" charset="0"/>
                        </a:rPr>
                        <m:t>}; </m:t>
                      </m:r>
                    </m:oMath>
                  </m:oMathPara>
                </a14:m>
                <a:endParaRPr lang="ru-RU" sz="1600" dirty="0">
                  <a:solidFill>
                    <a:srgbClr val="000000"/>
                  </a:solidFill>
                  <a:effectLst/>
                  <a:latin typeface="Times New Roman" panose="02020603050405020304" pitchFamily="18" charset="0"/>
                  <a:ea typeface="Calibri" panose="020F0502020204030204" pitchFamily="34" charset="0"/>
                </a:endParaRPr>
              </a:p>
              <a:p>
                <a:pPr indent="450215">
                  <a:spcAft>
                    <a:spcPts val="0"/>
                  </a:spcAft>
                </a:pPr>
                <a14:m>
                  <m:oMathPara xmlns:m="http://schemas.openxmlformats.org/officeDocument/2006/math">
                    <m:oMathParaPr>
                      <m:jc m:val="centerGroup"/>
                    </m:oMathParaPr>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en-US" sz="1600" i="1">
                              <a:solidFill>
                                <a:srgbClr val="000000"/>
                              </a:solidFill>
                              <a:effectLst/>
                              <a:latin typeface="Cambria Math" panose="02040503050406030204" pitchFamily="18" charset="0"/>
                              <a:ea typeface="Calibri" panose="020F0502020204030204" pitchFamily="34" charset="0"/>
                            </a:rPr>
                            <m:t>𝐶</m:t>
                          </m:r>
                        </m:e>
                        <m:sub>
                          <m:r>
                            <a:rPr lang="en-US" sz="1600" i="1">
                              <a:solidFill>
                                <a:srgbClr val="000000"/>
                              </a:solidFill>
                              <a:effectLst/>
                              <a:latin typeface="Cambria Math" panose="02040503050406030204" pitchFamily="18" charset="0"/>
                              <a:ea typeface="Calibri" panose="020F0502020204030204" pitchFamily="34" charset="0"/>
                            </a:rPr>
                            <m:t>5</m:t>
                          </m:r>
                        </m:sub>
                      </m:sSub>
                      <m:r>
                        <a:rPr lang="en-US" sz="1600" i="1">
                          <a:solidFill>
                            <a:srgbClr val="000000"/>
                          </a:solidFill>
                          <a:effectLst/>
                          <a:latin typeface="Cambria Math" panose="02040503050406030204" pitchFamily="18" charset="0"/>
                          <a:ea typeface="Calibri" panose="020F0502020204030204" pitchFamily="34" charset="0"/>
                        </a:rPr>
                        <m:t> = {0,9/</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1</m:t>
                          </m:r>
                        </m:sub>
                      </m:sSub>
                      <m:r>
                        <a:rPr lang="en-US" sz="1600" i="1">
                          <a:solidFill>
                            <a:srgbClr val="000000"/>
                          </a:solidFill>
                          <a:effectLst/>
                          <a:latin typeface="Cambria Math" panose="02040503050406030204" pitchFamily="18" charset="0"/>
                          <a:ea typeface="Calibri" panose="020F0502020204030204" pitchFamily="34" charset="0"/>
                        </a:rPr>
                        <m:t>, 0,9/</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2</m:t>
                          </m:r>
                        </m:sub>
                      </m:sSub>
                      <m:r>
                        <a:rPr lang="en-US" sz="1600" i="1">
                          <a:solidFill>
                            <a:srgbClr val="000000"/>
                          </a:solidFill>
                          <a:effectLst/>
                          <a:latin typeface="Cambria Math" panose="02040503050406030204" pitchFamily="18" charset="0"/>
                          <a:ea typeface="Calibri" panose="020F0502020204030204" pitchFamily="34" charset="0"/>
                        </a:rPr>
                        <m:t>, 0,4/</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3</m:t>
                          </m:r>
                        </m:sub>
                      </m:sSub>
                      <m:r>
                        <a:rPr lang="en-US" sz="1600" i="1">
                          <a:solidFill>
                            <a:srgbClr val="000000"/>
                          </a:solidFill>
                          <a:effectLst/>
                          <a:latin typeface="Cambria Math" panose="02040503050406030204" pitchFamily="18" charset="0"/>
                          <a:ea typeface="Calibri" panose="020F0502020204030204" pitchFamily="34" charset="0"/>
                        </a:rPr>
                        <m:t>, 0,7/</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4</m:t>
                          </m:r>
                        </m:sub>
                      </m:sSub>
                      <m:r>
                        <a:rPr lang="en-US" sz="1600" i="1">
                          <a:solidFill>
                            <a:srgbClr val="000000"/>
                          </a:solidFill>
                          <a:effectLst/>
                          <a:latin typeface="Cambria Math" panose="02040503050406030204" pitchFamily="18" charset="0"/>
                          <a:ea typeface="Calibri" panose="020F0502020204030204" pitchFamily="34" charset="0"/>
                        </a:rPr>
                        <m:t>, 0,6/</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5</m:t>
                          </m:r>
                        </m:sub>
                      </m:sSub>
                      <m:r>
                        <a:rPr lang="en-US" sz="1600" i="1">
                          <a:solidFill>
                            <a:srgbClr val="000000"/>
                          </a:solidFill>
                          <a:effectLst/>
                          <a:latin typeface="Cambria Math" panose="02040503050406030204" pitchFamily="18" charset="0"/>
                          <a:ea typeface="Calibri" panose="020F0502020204030204" pitchFamily="34" charset="0"/>
                        </a:rPr>
                        <m:t>}; </m:t>
                      </m:r>
                    </m:oMath>
                  </m:oMathPara>
                </a14:m>
                <a:endParaRPr lang="ru-RU" sz="1600" dirty="0">
                  <a:solidFill>
                    <a:srgbClr val="000000"/>
                  </a:solidFill>
                  <a:effectLst/>
                  <a:latin typeface="Times New Roman" panose="02020603050405020304" pitchFamily="18" charset="0"/>
                  <a:ea typeface="Calibri" panose="020F0502020204030204" pitchFamily="34" charset="0"/>
                </a:endParaRPr>
              </a:p>
              <a:p>
                <a:pPr indent="450215">
                  <a:spcAft>
                    <a:spcPts val="0"/>
                  </a:spcAft>
                </a:pPr>
                <a14:m>
                  <m:oMathPara xmlns:m="http://schemas.openxmlformats.org/officeDocument/2006/math">
                    <m:oMathParaPr>
                      <m:jc m:val="centerGroup"/>
                    </m:oMathParaPr>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𝐶</m:t>
                          </m:r>
                        </m:e>
                        <m:sub>
                          <m:r>
                            <a:rPr lang="ru-RU" sz="1600" i="1">
                              <a:solidFill>
                                <a:srgbClr val="000000"/>
                              </a:solidFill>
                              <a:effectLst/>
                              <a:latin typeface="Cambria Math" panose="02040503050406030204" pitchFamily="18" charset="0"/>
                              <a:ea typeface="Calibri" panose="020F0502020204030204" pitchFamily="34" charset="0"/>
                            </a:rPr>
                            <m:t>6</m:t>
                          </m:r>
                        </m:sub>
                      </m:sSub>
                      <m:r>
                        <a:rPr lang="ru-RU" sz="1600" i="1">
                          <a:solidFill>
                            <a:srgbClr val="000000"/>
                          </a:solidFill>
                          <a:effectLst/>
                          <a:latin typeface="Cambria Math" panose="02040503050406030204" pitchFamily="18" charset="0"/>
                          <a:ea typeface="Calibri" panose="020F0502020204030204" pitchFamily="34" charset="0"/>
                        </a:rPr>
                        <m:t> = {0,9/</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1</m:t>
                          </m:r>
                        </m:sub>
                      </m:sSub>
                      <m:r>
                        <a:rPr lang="ru-RU" sz="1600" i="1">
                          <a:solidFill>
                            <a:srgbClr val="000000"/>
                          </a:solidFill>
                          <a:effectLst/>
                          <a:latin typeface="Cambria Math" panose="02040503050406030204" pitchFamily="18" charset="0"/>
                          <a:ea typeface="Calibri" panose="020F0502020204030204" pitchFamily="34" charset="0"/>
                        </a:rPr>
                        <m:t>, 0,4/</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2</m:t>
                          </m:r>
                        </m:sub>
                      </m:sSub>
                      <m:r>
                        <a:rPr lang="ru-RU" sz="1600" i="1">
                          <a:solidFill>
                            <a:srgbClr val="000000"/>
                          </a:solidFill>
                          <a:effectLst/>
                          <a:latin typeface="Cambria Math" panose="02040503050406030204" pitchFamily="18" charset="0"/>
                          <a:ea typeface="Calibri" panose="020F0502020204030204" pitchFamily="34" charset="0"/>
                        </a:rPr>
                        <m:t>, 0,8/</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3</m:t>
                          </m:r>
                        </m:sub>
                      </m:sSub>
                      <m:r>
                        <a:rPr lang="ru-RU" sz="1600" i="1">
                          <a:solidFill>
                            <a:srgbClr val="000000"/>
                          </a:solidFill>
                          <a:effectLst/>
                          <a:latin typeface="Cambria Math" panose="02040503050406030204" pitchFamily="18" charset="0"/>
                          <a:ea typeface="Calibri" panose="020F0502020204030204" pitchFamily="34" charset="0"/>
                        </a:rPr>
                        <m:t>, 0,7/</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4</m:t>
                          </m:r>
                        </m:sub>
                      </m:sSub>
                      <m:r>
                        <a:rPr lang="ru-RU" sz="1600" i="1">
                          <a:solidFill>
                            <a:srgbClr val="000000"/>
                          </a:solidFill>
                          <a:effectLst/>
                          <a:latin typeface="Cambria Math" panose="02040503050406030204" pitchFamily="18" charset="0"/>
                          <a:ea typeface="Calibri" panose="020F0502020204030204" pitchFamily="34" charset="0"/>
                        </a:rPr>
                        <m:t>, 0,5/</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5</m:t>
                          </m:r>
                        </m:sub>
                      </m:sSub>
                      <m:r>
                        <a:rPr lang="ru-RU" sz="1600" i="1">
                          <a:solidFill>
                            <a:srgbClr val="000000"/>
                          </a:solidFill>
                          <a:effectLst/>
                          <a:latin typeface="Cambria Math" panose="02040503050406030204" pitchFamily="18" charset="0"/>
                          <a:ea typeface="Calibri" panose="020F0502020204030204" pitchFamily="34" charset="0"/>
                        </a:rPr>
                        <m:t>}. </m:t>
                      </m:r>
                    </m:oMath>
                  </m:oMathPara>
                </a14:m>
                <a:endParaRPr lang="ru-RU" sz="1600" dirty="0">
                  <a:solidFill>
                    <a:srgbClr val="000000"/>
                  </a:solidFill>
                  <a:effectLst/>
                  <a:latin typeface="Times New Roman" panose="02020603050405020304" pitchFamily="18" charset="0"/>
                  <a:ea typeface="Calibri" panose="020F0502020204030204" pitchFamily="34" charset="0"/>
                </a:endParaRPr>
              </a:p>
            </p:txBody>
          </p:sp>
        </mc:Choice>
        <mc:Fallback>
          <p:sp>
            <p:nvSpPr>
              <p:cNvPr id="4" name="Прямоугольник 3"/>
              <p:cNvSpPr>
                <a:spLocks noRot="1" noChangeAspect="1" noMove="1" noResize="1" noEditPoints="1" noAdjustHandles="1" noChangeArrowheads="1" noChangeShapeType="1" noTextEdit="1"/>
              </p:cNvSpPr>
              <p:nvPr/>
            </p:nvSpPr>
            <p:spPr>
              <a:xfrm>
                <a:off x="79248" y="1239716"/>
                <a:ext cx="11935968" cy="2081917"/>
              </a:xfrm>
              <a:prstGeom prst="rect">
                <a:avLst/>
              </a:prstGeom>
              <a:blipFill>
                <a:blip r:embed="rId3"/>
                <a:stretch>
                  <a:fillRect l="-255" t="-877" b="-87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Прямоугольник 4"/>
              <p:cNvSpPr/>
              <p:nvPr/>
            </p:nvSpPr>
            <p:spPr>
              <a:xfrm>
                <a:off x="2919984" y="3793873"/>
                <a:ext cx="6096000" cy="2063642"/>
              </a:xfrm>
              <a:prstGeom prst="rect">
                <a:avLst/>
              </a:prstGeom>
            </p:spPr>
            <p:txBody>
              <a:bodyPr>
                <a:spAutoFit/>
              </a:bodyPr>
              <a:lstStyle/>
              <a:p>
                <a:pPr indent="450215">
                  <a:spcAft>
                    <a:spcPts val="0"/>
                  </a:spcAft>
                </a:pPr>
                <a:r>
                  <a:rPr lang="ru-RU" sz="1600" dirty="0">
                    <a:solidFill>
                      <a:srgbClr val="000000"/>
                    </a:solidFill>
                    <a:latin typeface="Times New Roman" panose="02020603050405020304" pitchFamily="18" charset="0"/>
                    <a:ea typeface="Calibri" panose="020F0502020204030204" pitchFamily="34" charset="0"/>
                  </a:rPr>
                  <a:t>Тогда правило выбора имеет вид: </a:t>
                </a:r>
                <a:endParaRPr lang="ru-RU" sz="1600" dirty="0">
                  <a:solidFill>
                    <a:srgbClr val="000000"/>
                  </a:solidFill>
                  <a:effectLst/>
                  <a:latin typeface="Times New Roman" panose="02020603050405020304" pitchFamily="18" charset="0"/>
                  <a:ea typeface="Calibri" panose="020F0502020204030204" pitchFamily="34" charset="0"/>
                </a:endParaRPr>
              </a:p>
              <a:p>
                <a:pPr indent="450215">
                  <a:spcAft>
                    <a:spcPts val="0"/>
                  </a:spcAft>
                </a:pPr>
                <a14:m>
                  <m:oMathPara xmlns:m="http://schemas.openxmlformats.org/officeDocument/2006/math">
                    <m:oMathParaPr>
                      <m:jc m:val="centerGroup"/>
                    </m:oMathParaPr>
                    <m:oMath xmlns:m="http://schemas.openxmlformats.org/officeDocument/2006/math">
                      <m:r>
                        <a:rPr lang="en-US" sz="1600" i="1">
                          <a:solidFill>
                            <a:srgbClr val="000000"/>
                          </a:solidFill>
                          <a:effectLst/>
                          <a:latin typeface="Cambria Math" panose="02040503050406030204" pitchFamily="18" charset="0"/>
                          <a:ea typeface="Calibri" panose="020F0502020204030204" pitchFamily="34" charset="0"/>
                        </a:rPr>
                        <m:t>𝐷</m:t>
                      </m:r>
                      <m:r>
                        <a:rPr lang="en-US" sz="1600" i="1">
                          <a:solidFill>
                            <a:srgbClr val="000000"/>
                          </a:solidFill>
                          <a:effectLst/>
                          <a:latin typeface="Cambria Math" panose="02040503050406030204" pitchFamily="18" charset="0"/>
                          <a:ea typeface="Calibri" panose="020F0502020204030204" pitchFamily="34" charset="0"/>
                        </a:rPr>
                        <m:t> = {</m:t>
                      </m:r>
                      <m:r>
                        <a:rPr lang="en-US" sz="1600" i="1">
                          <a:solidFill>
                            <a:srgbClr val="000000"/>
                          </a:solidFill>
                          <a:effectLst/>
                          <a:latin typeface="Cambria Math" panose="02040503050406030204" pitchFamily="18" charset="0"/>
                          <a:ea typeface="Calibri" panose="020F0502020204030204" pitchFamily="34" charset="0"/>
                        </a:rPr>
                        <m:t>𝑚𝑖𝑛</m:t>
                      </m:r>
                      <m:r>
                        <a:rPr lang="en-US" sz="1600" i="1">
                          <a:solidFill>
                            <a:srgbClr val="000000"/>
                          </a:solidFill>
                          <a:effectLst/>
                          <a:latin typeface="Cambria Math" panose="02040503050406030204" pitchFamily="18" charset="0"/>
                          <a:ea typeface="Calibri" panose="020F0502020204030204" pitchFamily="34" charset="0"/>
                        </a:rPr>
                        <m:t> (0,6, 0,7, 0,7, 0,8, 0,9, 0,9)/</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1</m:t>
                          </m:r>
                        </m:sub>
                      </m:sSub>
                      <m:r>
                        <a:rPr lang="en-US" sz="1600" i="1">
                          <a:solidFill>
                            <a:srgbClr val="000000"/>
                          </a:solidFill>
                          <a:effectLst/>
                          <a:latin typeface="Cambria Math" panose="02040503050406030204" pitchFamily="18" charset="0"/>
                          <a:ea typeface="Calibri" panose="020F0502020204030204" pitchFamily="34" charset="0"/>
                        </a:rPr>
                        <m:t>; </m:t>
                      </m:r>
                      <m:r>
                        <a:rPr lang="en-US" sz="1600" i="1">
                          <a:solidFill>
                            <a:srgbClr val="000000"/>
                          </a:solidFill>
                          <a:effectLst/>
                          <a:latin typeface="Cambria Math" panose="02040503050406030204" pitchFamily="18" charset="0"/>
                          <a:ea typeface="Calibri" panose="020F0502020204030204" pitchFamily="34" charset="0"/>
                        </a:rPr>
                        <m:t>𝑚𝑖𝑛</m:t>
                      </m:r>
                      <m:r>
                        <a:rPr lang="en-US" sz="1600" i="1">
                          <a:solidFill>
                            <a:srgbClr val="000000"/>
                          </a:solidFill>
                          <a:effectLst/>
                          <a:latin typeface="Cambria Math" panose="02040503050406030204" pitchFamily="18" charset="0"/>
                          <a:ea typeface="Calibri" panose="020F0502020204030204" pitchFamily="34" charset="0"/>
                        </a:rPr>
                        <m:t> (0,9, 0,8, 0,4, 0,5, 0,9, 0,4)/</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2</m:t>
                          </m:r>
                        </m:sub>
                      </m:sSub>
                      <m:r>
                        <a:rPr lang="en-US" sz="1600" i="1">
                          <a:solidFill>
                            <a:srgbClr val="000000"/>
                          </a:solidFill>
                          <a:effectLst/>
                          <a:latin typeface="Cambria Math" panose="02040503050406030204" pitchFamily="18" charset="0"/>
                          <a:ea typeface="Calibri" panose="020F0502020204030204" pitchFamily="34" charset="0"/>
                        </a:rPr>
                        <m:t>; </m:t>
                      </m:r>
                      <m:r>
                        <a:rPr lang="en-US" sz="1600" i="1">
                          <a:solidFill>
                            <a:srgbClr val="000000"/>
                          </a:solidFill>
                          <a:effectLst/>
                          <a:latin typeface="Cambria Math" panose="02040503050406030204" pitchFamily="18" charset="0"/>
                          <a:ea typeface="Calibri" panose="020F0502020204030204" pitchFamily="34" charset="0"/>
                        </a:rPr>
                        <m:t>𝑚𝑖𝑛</m:t>
                      </m:r>
                      <m:r>
                        <a:rPr lang="en-US" sz="1600" i="1">
                          <a:solidFill>
                            <a:srgbClr val="000000"/>
                          </a:solidFill>
                          <a:effectLst/>
                          <a:latin typeface="Cambria Math" panose="02040503050406030204" pitchFamily="18" charset="0"/>
                          <a:ea typeface="Calibri" panose="020F0502020204030204" pitchFamily="34" charset="0"/>
                        </a:rPr>
                        <m:t> (0,9, 0,6, 0,2, 0,4, 0,4, 0,8)/</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3</m:t>
                          </m:r>
                        </m:sub>
                      </m:sSub>
                      <m:r>
                        <a:rPr lang="en-US" sz="1600" i="1">
                          <a:solidFill>
                            <a:srgbClr val="000000"/>
                          </a:solidFill>
                          <a:effectLst/>
                          <a:latin typeface="Cambria Math" panose="02040503050406030204" pitchFamily="18" charset="0"/>
                          <a:ea typeface="Calibri" panose="020F0502020204030204" pitchFamily="34" charset="0"/>
                        </a:rPr>
                        <m:t> ;  </m:t>
                      </m:r>
                      <m:r>
                        <a:rPr lang="en-US" sz="1600" i="1">
                          <a:solidFill>
                            <a:srgbClr val="000000"/>
                          </a:solidFill>
                          <a:effectLst/>
                          <a:latin typeface="Cambria Math" panose="02040503050406030204" pitchFamily="18" charset="0"/>
                          <a:ea typeface="Calibri" panose="020F0502020204030204" pitchFamily="34" charset="0"/>
                        </a:rPr>
                        <m:t>𝑚𝑖𝑛</m:t>
                      </m:r>
                      <m:r>
                        <a:rPr lang="en-US" sz="1600" i="1">
                          <a:solidFill>
                            <a:srgbClr val="000000"/>
                          </a:solidFill>
                          <a:effectLst/>
                          <a:latin typeface="Cambria Math" panose="02040503050406030204" pitchFamily="18" charset="0"/>
                          <a:ea typeface="Calibri" panose="020F0502020204030204" pitchFamily="34" charset="0"/>
                        </a:rPr>
                        <m:t> (0,3, 0,9, 0,5, 0,7, 0,7, 0,7)/</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4</m:t>
                          </m:r>
                        </m:sub>
                      </m:sSub>
                      <m:r>
                        <a:rPr lang="en-US" sz="1600" i="1">
                          <a:solidFill>
                            <a:srgbClr val="000000"/>
                          </a:solidFill>
                          <a:effectLst/>
                          <a:latin typeface="Cambria Math" panose="02040503050406030204" pitchFamily="18" charset="0"/>
                          <a:ea typeface="Calibri" panose="020F0502020204030204" pitchFamily="34" charset="0"/>
                        </a:rPr>
                        <m:t>; </m:t>
                      </m:r>
                    </m:oMath>
                  </m:oMathPara>
                </a14:m>
                <a:endParaRPr lang="ru-RU" sz="1600" dirty="0">
                  <a:solidFill>
                    <a:srgbClr val="000000"/>
                  </a:solidFill>
                  <a:effectLst/>
                  <a:latin typeface="Times New Roman" panose="02020603050405020304" pitchFamily="18" charset="0"/>
                  <a:ea typeface="Calibri" panose="020F0502020204030204" pitchFamily="34" charset="0"/>
                </a:endParaRPr>
              </a:p>
              <a:p>
                <a:pPr indent="450215">
                  <a:spcAft>
                    <a:spcPts val="0"/>
                  </a:spcAft>
                </a:pPr>
                <a14:m>
                  <m:oMathPara xmlns:m="http://schemas.openxmlformats.org/officeDocument/2006/math">
                    <m:oMathParaPr>
                      <m:jc m:val="centerGroup"/>
                    </m:oMathParaPr>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rPr>
                        <m:t>𝑚𝑖𝑛</m:t>
                      </m:r>
                      <m:r>
                        <a:rPr lang="ru-RU" sz="1600" i="1">
                          <a:solidFill>
                            <a:srgbClr val="000000"/>
                          </a:solidFill>
                          <a:effectLst/>
                          <a:latin typeface="Cambria Math" panose="02040503050406030204" pitchFamily="18" charset="0"/>
                          <a:ea typeface="Calibri" panose="020F0502020204030204" pitchFamily="34" charset="0"/>
                        </a:rPr>
                        <m:t> (0,5, 0,6, 0,8, 0,5, 0,6, 0,5)/</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𝑎</m:t>
                          </m:r>
                        </m:e>
                        <m:sub>
                          <m:r>
                            <a:rPr lang="ru-RU" sz="1600" i="1">
                              <a:solidFill>
                                <a:srgbClr val="000000"/>
                              </a:solidFill>
                              <a:effectLst/>
                              <a:latin typeface="Cambria Math" panose="02040503050406030204" pitchFamily="18" charset="0"/>
                              <a:ea typeface="Calibri" panose="020F0502020204030204" pitchFamily="34" charset="0"/>
                            </a:rPr>
                            <m:t>5</m:t>
                          </m:r>
                        </m:sub>
                      </m:sSub>
                      <m:r>
                        <a:rPr lang="ru-RU" sz="1600" i="1">
                          <a:solidFill>
                            <a:srgbClr val="000000"/>
                          </a:solidFill>
                          <a:effectLst/>
                          <a:latin typeface="Cambria Math" panose="02040503050406030204" pitchFamily="18" charset="0"/>
                          <a:ea typeface="Calibri" panose="020F0502020204030204" pitchFamily="34" charset="0"/>
                        </a:rPr>
                        <m:t>} = {0,6/</m:t>
                      </m:r>
                      <m:r>
                        <a:rPr lang="ru-RU" sz="1600" i="1">
                          <a:solidFill>
                            <a:srgbClr val="000000"/>
                          </a:solidFill>
                          <a:effectLst/>
                          <a:latin typeface="Cambria Math" panose="02040503050406030204" pitchFamily="18" charset="0"/>
                          <a:ea typeface="Calibri" panose="020F0502020204030204" pitchFamily="34" charset="0"/>
                        </a:rPr>
                        <m:t>𝑎</m:t>
                      </m:r>
                      <m:r>
                        <a:rPr lang="ru-RU" sz="1600" i="1">
                          <a:solidFill>
                            <a:srgbClr val="000000"/>
                          </a:solidFill>
                          <a:effectLst/>
                          <a:latin typeface="Cambria Math" panose="02040503050406030204" pitchFamily="18" charset="0"/>
                          <a:ea typeface="Calibri" panose="020F0502020204030204" pitchFamily="34" charset="0"/>
                        </a:rPr>
                        <m:t>1, 0,4/</m:t>
                      </m:r>
                      <m:r>
                        <a:rPr lang="ru-RU" sz="1600" i="1">
                          <a:solidFill>
                            <a:srgbClr val="000000"/>
                          </a:solidFill>
                          <a:effectLst/>
                          <a:latin typeface="Cambria Math" panose="02040503050406030204" pitchFamily="18" charset="0"/>
                          <a:ea typeface="Calibri" panose="020F0502020204030204" pitchFamily="34" charset="0"/>
                        </a:rPr>
                        <m:t>𝑎</m:t>
                      </m:r>
                      <m:r>
                        <a:rPr lang="ru-RU" sz="1600" i="1">
                          <a:solidFill>
                            <a:srgbClr val="000000"/>
                          </a:solidFill>
                          <a:effectLst/>
                          <a:latin typeface="Cambria Math" panose="02040503050406030204" pitchFamily="18" charset="0"/>
                          <a:ea typeface="Calibri" panose="020F0502020204030204" pitchFamily="34" charset="0"/>
                        </a:rPr>
                        <m:t>2, 0,2/</m:t>
                      </m:r>
                      <m:r>
                        <a:rPr lang="ru-RU" sz="1600" i="1">
                          <a:solidFill>
                            <a:srgbClr val="000000"/>
                          </a:solidFill>
                          <a:effectLst/>
                          <a:latin typeface="Cambria Math" panose="02040503050406030204" pitchFamily="18" charset="0"/>
                          <a:ea typeface="Calibri" panose="020F0502020204030204" pitchFamily="34" charset="0"/>
                        </a:rPr>
                        <m:t>𝑎</m:t>
                      </m:r>
                      <m:r>
                        <a:rPr lang="ru-RU" sz="1600" i="1">
                          <a:solidFill>
                            <a:srgbClr val="000000"/>
                          </a:solidFill>
                          <a:effectLst/>
                          <a:latin typeface="Cambria Math" panose="02040503050406030204" pitchFamily="18" charset="0"/>
                          <a:ea typeface="Calibri" panose="020F0502020204030204" pitchFamily="34" charset="0"/>
                        </a:rPr>
                        <m:t>3, 0,3/</m:t>
                      </m:r>
                      <m:r>
                        <a:rPr lang="ru-RU" sz="1600" i="1">
                          <a:solidFill>
                            <a:srgbClr val="000000"/>
                          </a:solidFill>
                          <a:effectLst/>
                          <a:latin typeface="Cambria Math" panose="02040503050406030204" pitchFamily="18" charset="0"/>
                          <a:ea typeface="Calibri" panose="020F0502020204030204" pitchFamily="34" charset="0"/>
                        </a:rPr>
                        <m:t>𝑎</m:t>
                      </m:r>
                      <m:r>
                        <a:rPr lang="ru-RU" sz="1600" i="1">
                          <a:solidFill>
                            <a:srgbClr val="000000"/>
                          </a:solidFill>
                          <a:effectLst/>
                          <a:latin typeface="Cambria Math" panose="02040503050406030204" pitchFamily="18" charset="0"/>
                          <a:ea typeface="Calibri" panose="020F0502020204030204" pitchFamily="34" charset="0"/>
                        </a:rPr>
                        <m:t>4, 0,5/</m:t>
                      </m:r>
                      <m:r>
                        <a:rPr lang="ru-RU" sz="1600" i="1">
                          <a:solidFill>
                            <a:srgbClr val="000000"/>
                          </a:solidFill>
                          <a:effectLst/>
                          <a:latin typeface="Cambria Math" panose="02040503050406030204" pitchFamily="18" charset="0"/>
                          <a:ea typeface="Calibri" panose="020F0502020204030204" pitchFamily="34" charset="0"/>
                        </a:rPr>
                        <m:t>𝑎</m:t>
                      </m:r>
                      <m:r>
                        <a:rPr lang="ru-RU" sz="1600" i="1">
                          <a:solidFill>
                            <a:srgbClr val="000000"/>
                          </a:solidFill>
                          <a:effectLst/>
                          <a:latin typeface="Cambria Math" panose="02040503050406030204" pitchFamily="18" charset="0"/>
                          <a:ea typeface="Calibri" panose="020F0502020204030204" pitchFamily="34" charset="0"/>
                        </a:rPr>
                        <m:t>5)}. </m:t>
                      </m:r>
                    </m:oMath>
                  </m:oMathPara>
                </a14:m>
                <a:endParaRPr lang="ru-RU" sz="1600" dirty="0">
                  <a:solidFill>
                    <a:srgbClr val="000000"/>
                  </a:solidFill>
                  <a:effectLst/>
                  <a:latin typeface="Times New Roman" panose="02020603050405020304" pitchFamily="18" charset="0"/>
                  <a:ea typeface="Calibri" panose="020F0502020204030204" pitchFamily="34" charset="0"/>
                </a:endParaRPr>
              </a:p>
              <a:p>
                <a:pPr indent="450215"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Очевидно, что наилучшей альтернативой будет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1</m:t>
                        </m:r>
                      </m:sub>
                    </m:sSub>
                  </m:oMath>
                </a14:m>
                <a:r>
                  <a:rPr lang="ru-RU" sz="1600" dirty="0">
                    <a:effectLst/>
                    <a:latin typeface="Times New Roman" panose="02020603050405020304" pitchFamily="18" charset="0"/>
                    <a:ea typeface="Times New Roman" panose="02020603050405020304" pitchFamily="18" charset="0"/>
                  </a:rPr>
                  <a:t>.</a:t>
                </a:r>
              </a:p>
            </p:txBody>
          </p:sp>
        </mc:Choice>
        <mc:Fallback>
          <p:sp>
            <p:nvSpPr>
              <p:cNvPr id="5" name="Прямоугольник 4"/>
              <p:cNvSpPr>
                <a:spLocks noRot="1" noChangeAspect="1" noMove="1" noResize="1" noEditPoints="1" noAdjustHandles="1" noChangeArrowheads="1" noChangeShapeType="1" noTextEdit="1"/>
              </p:cNvSpPr>
              <p:nvPr/>
            </p:nvSpPr>
            <p:spPr>
              <a:xfrm>
                <a:off x="2919984" y="3793873"/>
                <a:ext cx="6096000" cy="2063642"/>
              </a:xfrm>
              <a:prstGeom prst="rect">
                <a:avLst/>
              </a:prstGeom>
              <a:blipFill>
                <a:blip r:embed="rId4"/>
                <a:stretch>
                  <a:fillRect t="-885" b="-2655"/>
                </a:stretch>
              </a:blipFill>
            </p:spPr>
            <p:txBody>
              <a:bodyPr/>
              <a:lstStyle/>
              <a:p>
                <a:r>
                  <a:rPr lang="ru-RU">
                    <a:noFill/>
                  </a:rPr>
                  <a:t> </a:t>
                </a:r>
              </a:p>
            </p:txBody>
          </p:sp>
        </mc:Fallback>
      </mc:AlternateContent>
    </p:spTree>
    <p:extLst>
      <p:ext uri="{BB962C8B-B14F-4D97-AF65-F5344CB8AC3E}">
        <p14:creationId xmlns:p14="http://schemas.microsoft.com/office/powerpoint/2010/main" val="417988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24128" y="262229"/>
            <a:ext cx="10250424" cy="387798"/>
          </a:xfrm>
          <a:prstGeom prst="rect">
            <a:avLst/>
          </a:prstGeom>
        </p:spPr>
        <p:txBody>
          <a:bodyPr wrap="square">
            <a:spAutoFit/>
          </a:bodyPr>
          <a:lstStyle/>
          <a:p>
            <a:pPr indent="254000" algn="ctr">
              <a:lnSpc>
                <a:spcPct val="120000"/>
              </a:lnSpc>
              <a:spcAft>
                <a:spcPts val="0"/>
              </a:spcAft>
            </a:pPr>
            <a:r>
              <a:rPr lang="ru-RU" sz="1600" i="1" dirty="0">
                <a:solidFill>
                  <a:srgbClr val="000000"/>
                </a:solidFill>
                <a:latin typeface="Times New Roman" panose="02020603050405020304" pitchFamily="18" charset="0"/>
                <a:ea typeface="Calibri" panose="020F0502020204030204" pitchFamily="34" charset="0"/>
              </a:rPr>
              <a:t>Многокритериальная оценка и выбор альтернатив с использованием правил нечеткого условного вывода</a:t>
            </a:r>
            <a:endParaRPr lang="ru-RU" sz="16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Прямоугольник 2"/>
              <p:cNvSpPr/>
              <p:nvPr/>
            </p:nvSpPr>
            <p:spPr>
              <a:xfrm>
                <a:off x="292608" y="650027"/>
                <a:ext cx="11365992" cy="2707857"/>
              </a:xfrm>
              <a:prstGeom prst="rect">
                <a:avLst/>
              </a:prstGeom>
            </p:spPr>
            <p:txBody>
              <a:bodyPr wrap="square">
                <a:spAutoFit/>
              </a:bodyPr>
              <a:lstStyle/>
              <a:p>
                <a:pPr indent="450215" algn="just">
                  <a:lnSpc>
                    <a:spcPct val="120000"/>
                  </a:lnSpc>
                  <a:spcAft>
                    <a:spcPts val="0"/>
                  </a:spcAft>
                </a:pPr>
                <a:r>
                  <a:rPr lang="ru-RU" sz="1600" dirty="0">
                    <a:solidFill>
                      <a:srgbClr val="000000"/>
                    </a:solidFill>
                    <a:latin typeface="Times New Roman" panose="02020603050405020304" pitchFamily="18" charset="0"/>
                    <a:ea typeface="Calibri" panose="020F0502020204030204" pitchFamily="34" charset="0"/>
                  </a:rPr>
                  <a:t>Выбор наилучшей альтернативы из множества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𝐴</m:t>
                    </m:r>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𝑎</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sub>
                    </m:sSub>
                    <m:r>
                      <a:rPr lang="ru-RU" sz="1600" i="1">
                        <a:solidFill>
                          <a:srgbClr val="000000"/>
                        </a:solidFill>
                        <a:effectLst/>
                        <a:latin typeface="Cambria Math" panose="02040503050406030204" pitchFamily="18" charset="0"/>
                        <a:ea typeface="Calibri" panose="020F0502020204030204" pitchFamily="34" charset="0"/>
                      </a:rPr>
                      <m:t>:</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𝑖</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 1,</m:t>
                        </m:r>
                        <m:r>
                          <a:rPr lang="en-US" sz="1600" i="1">
                            <a:solidFill>
                              <a:srgbClr val="000000"/>
                            </a:solidFill>
                            <a:effectLst/>
                            <a:latin typeface="Cambria Math" panose="02040503050406030204" pitchFamily="18" charset="0"/>
                            <a:ea typeface="Calibri" panose="020F0502020204030204" pitchFamily="34" charset="0"/>
                          </a:rPr>
                          <m:t>𝑀</m:t>
                        </m:r>
                      </m:e>
                    </m:acc>
                    <m:r>
                      <a:rPr lang="ru-RU" sz="1600" i="1">
                        <a:solidFill>
                          <a:srgbClr val="000000"/>
                        </a:solidFill>
                        <a:effectLst/>
                        <a:latin typeface="Cambria Math" panose="02040503050406030204" pitchFamily="18" charset="0"/>
                        <a:ea typeface="Calibri" panose="020F0502020204030204" pitchFamily="34" charset="0"/>
                      </a:rPr>
                      <m:t>}</m:t>
                    </m:r>
                  </m:oMath>
                </a14:m>
                <a:r>
                  <a:rPr lang="ru-RU" sz="1600" dirty="0">
                    <a:solidFill>
                      <a:srgbClr val="000000"/>
                    </a:solidFill>
                    <a:effectLst/>
                    <a:latin typeface="Times New Roman" panose="02020603050405020304" pitchFamily="18" charset="0"/>
                    <a:ea typeface="Calibri" panose="020F0502020204030204" pitchFamily="34" charset="0"/>
                  </a:rPr>
                  <a:t> выполняется на основе системы критериев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𝐶</m:t>
                    </m:r>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𝑐</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r>
                      <a:rPr lang="ru-RU" sz="1600" i="1">
                        <a:solidFill>
                          <a:srgbClr val="000000"/>
                        </a:solidFill>
                        <a:effectLst/>
                        <a:latin typeface="Cambria Math" panose="02040503050406030204" pitchFamily="18" charset="0"/>
                        <a:ea typeface="Calibri" panose="020F0502020204030204" pitchFamily="34" charset="0"/>
                      </a:rPr>
                      <m:t>:</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1,</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𝑁</m:t>
                        </m:r>
                      </m:e>
                    </m:acc>
                    <m:r>
                      <a:rPr lang="ru-RU" sz="1600" i="1">
                        <a:solidFill>
                          <a:srgbClr val="000000"/>
                        </a:solidFill>
                        <a:effectLst/>
                        <a:latin typeface="Cambria Math" panose="02040503050406030204" pitchFamily="18" charset="0"/>
                        <a:ea typeface="Calibri" panose="020F0502020204030204" pitchFamily="34" charset="0"/>
                      </a:rPr>
                      <m:t>}</m:t>
                    </m:r>
                  </m:oMath>
                </a14:m>
                <a:r>
                  <a:rPr lang="ru-RU" sz="1600" dirty="0">
                    <a:solidFill>
                      <a:srgbClr val="000000"/>
                    </a:solidFill>
                    <a:effectLst/>
                    <a:latin typeface="Times New Roman" panose="02020603050405020304" pitchFamily="18" charset="0"/>
                    <a:ea typeface="Calibri" panose="020F0502020204030204" pitchFamily="34" charset="0"/>
                  </a:rPr>
                  <a:t>, т. е. лингвистических переменных, определенных на базовых множествах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𝑈</m:t>
                        </m:r>
                      </m:e>
                      <m:sub>
                        <m:r>
                          <a:rPr lang="ru-RU" sz="1600" i="1">
                            <a:solidFill>
                              <a:srgbClr val="000000"/>
                            </a:solidFill>
                            <a:effectLst/>
                            <a:latin typeface="Cambria Math" panose="02040503050406030204" pitchFamily="18" charset="0"/>
                            <a:ea typeface="Calibri" panose="020F0502020204030204" pitchFamily="34" charset="0"/>
                          </a:rPr>
                          <m:t>1</m:t>
                        </m:r>
                      </m:sub>
                    </m:sSub>
                    <m:r>
                      <a:rPr lang="ru-RU" sz="1600" i="1">
                        <a:solidFill>
                          <a:srgbClr val="000000"/>
                        </a:solidFill>
                        <a:effectLst/>
                        <a:latin typeface="Cambria Math" panose="02040503050406030204" pitchFamily="18" charset="0"/>
                        <a:ea typeface="Calibri" panose="020F0502020204030204" pitchFamily="34" charset="0"/>
                      </a:rPr>
                      <m:t>, </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𝑈</m:t>
                        </m:r>
                      </m:e>
                      <m:sub>
                        <m:r>
                          <a:rPr lang="ru-RU" sz="1600" i="1">
                            <a:solidFill>
                              <a:srgbClr val="000000"/>
                            </a:solidFill>
                            <a:effectLst/>
                            <a:latin typeface="Cambria Math" panose="02040503050406030204" pitchFamily="18" charset="0"/>
                            <a:ea typeface="Calibri" panose="020F0502020204030204" pitchFamily="34" charset="0"/>
                          </a:rPr>
                          <m:t>2</m:t>
                        </m:r>
                      </m:sub>
                    </m:sSub>
                    <m:r>
                      <a:rPr lang="ru-RU" sz="1600" i="1">
                        <a:solidFill>
                          <a:srgbClr val="000000"/>
                        </a:solidFill>
                        <a:effectLst/>
                        <a:latin typeface="Cambria Math" panose="02040503050406030204" pitchFamily="18" charset="0"/>
                        <a:ea typeface="Calibri" panose="020F0502020204030204" pitchFamily="34" charset="0"/>
                      </a:rPr>
                      <m:t>, ..., </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𝑈</m:t>
                        </m:r>
                      </m:e>
                      <m:sub>
                        <m:r>
                          <a:rPr lang="ru-RU" sz="1600" i="1">
                            <a:solidFill>
                              <a:srgbClr val="000000"/>
                            </a:solidFill>
                            <a:effectLst/>
                            <a:latin typeface="Cambria Math" panose="02040503050406030204" pitchFamily="18" charset="0"/>
                            <a:ea typeface="Calibri" panose="020F0502020204030204" pitchFamily="34" charset="0"/>
                          </a:rPr>
                          <m:t>𝑁</m:t>
                        </m:r>
                      </m:sub>
                    </m:sSub>
                  </m:oMath>
                </a14:m>
                <a:r>
                  <a:rPr lang="ru-RU" sz="1600" dirty="0">
                    <a:solidFill>
                      <a:srgbClr val="000000"/>
                    </a:solidFill>
                    <a:effectLst/>
                    <a:latin typeface="Times New Roman" panose="02020603050405020304" pitchFamily="18" charset="0"/>
                    <a:ea typeface="Calibri" panose="020F0502020204030204" pitchFamily="34" charset="0"/>
                  </a:rPr>
                  <a:t> соответственно. Например, переменная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𝑐</m:t>
                        </m:r>
                      </m:e>
                      <m:sub>
                        <m:r>
                          <a:rPr lang="ru-RU" sz="1600" i="1">
                            <a:solidFill>
                              <a:srgbClr val="000000"/>
                            </a:solidFill>
                            <a:effectLst/>
                            <a:latin typeface="Cambria Math" panose="02040503050406030204" pitchFamily="18" charset="0"/>
                            <a:ea typeface="Calibri" panose="020F0502020204030204" pitchFamily="34" charset="0"/>
                          </a:rPr>
                          <m:t>1</m:t>
                        </m:r>
                      </m:sub>
                    </m:sSub>
                  </m:oMath>
                </a14:m>
                <a:r>
                  <a:rPr lang="ru-RU" sz="1600" dirty="0">
                    <a:solidFill>
                      <a:srgbClr val="000000"/>
                    </a:solidFill>
                    <a:effectLst/>
                    <a:latin typeface="Times New Roman" panose="02020603050405020304" pitchFamily="18" charset="0"/>
                    <a:ea typeface="Calibri" panose="020F0502020204030204" pitchFamily="34" charset="0"/>
                  </a:rPr>
                  <a:t> «квартирная плата» может иметь значение НИЗКАЯ, а переменная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𝑐</m:t>
                        </m:r>
                      </m:e>
                      <m:sub>
                        <m:r>
                          <a:rPr lang="ru-RU" sz="1600" i="1">
                            <a:solidFill>
                              <a:srgbClr val="000000"/>
                            </a:solidFill>
                            <a:effectLst/>
                            <a:latin typeface="Cambria Math" panose="02040503050406030204" pitchFamily="18" charset="0"/>
                            <a:ea typeface="Calibri" panose="020F0502020204030204" pitchFamily="34" charset="0"/>
                          </a:rPr>
                          <m:t>2</m:t>
                        </m:r>
                      </m:sub>
                    </m:sSub>
                  </m:oMath>
                </a14:m>
                <a:r>
                  <a:rPr lang="ru-RU" sz="1600" dirty="0">
                    <a:solidFill>
                      <a:srgbClr val="000000"/>
                    </a:solidFill>
                    <a:effectLst/>
                    <a:latin typeface="Times New Roman" panose="02020603050405020304" pitchFamily="18" charset="0"/>
                    <a:ea typeface="Calibri" panose="020F0502020204030204" pitchFamily="34" charset="0"/>
                  </a:rPr>
                  <a:t> «положение квартиры» – значение ХОРОШЕЕ и т. п. Набор из нескольких критериев с соответствующими значениями характеризует представления ЛПР об удовлетворительности (приемлемости) решения. Переменная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rPr>
                      <m:t>𝑆</m:t>
                    </m:r>
                  </m:oMath>
                </a14:m>
                <a:r>
                  <a:rPr lang="ru-RU" sz="1600" dirty="0">
                    <a:solidFill>
                      <a:srgbClr val="000000"/>
                    </a:solidFill>
                    <a:effectLst/>
                    <a:latin typeface="Times New Roman" panose="02020603050405020304" pitchFamily="18" charset="0"/>
                    <a:ea typeface="Calibri" panose="020F0502020204030204" pitchFamily="34" charset="0"/>
                  </a:rPr>
                  <a:t> «удовлетворительность» также является лингвистической. Пример высказывания: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𝑑</m:t>
                        </m:r>
                      </m:e>
                      <m:sub>
                        <m:r>
                          <a:rPr lang="ru-RU" sz="1600" i="1">
                            <a:solidFill>
                              <a:srgbClr val="000000"/>
                            </a:solidFill>
                            <a:effectLst/>
                            <a:latin typeface="Cambria Math" panose="02040503050406030204" pitchFamily="18" charset="0"/>
                            <a:ea typeface="Calibri" panose="020F0502020204030204" pitchFamily="34" charset="0"/>
                          </a:rPr>
                          <m:t>1</m:t>
                        </m:r>
                      </m:sub>
                    </m:sSub>
                  </m:oMath>
                </a14:m>
                <a:r>
                  <a:rPr lang="ru-RU" sz="1600" dirty="0">
                    <a:solidFill>
                      <a:srgbClr val="000000"/>
                    </a:solidFill>
                    <a:effectLst/>
                    <a:latin typeface="Times New Roman" panose="02020603050405020304" pitchFamily="18" charset="0"/>
                    <a:ea typeface="Calibri" panose="020F0502020204030204" pitchFamily="34" charset="0"/>
                  </a:rPr>
                  <a:t>: «Если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𝑐</m:t>
                        </m:r>
                      </m:e>
                      <m:sub>
                        <m:r>
                          <a:rPr lang="ru-RU" sz="1600" i="1">
                            <a:solidFill>
                              <a:srgbClr val="000000"/>
                            </a:solidFill>
                            <a:effectLst/>
                            <a:latin typeface="Cambria Math" panose="02040503050406030204" pitchFamily="18" charset="0"/>
                            <a:ea typeface="Calibri" panose="020F0502020204030204" pitchFamily="34" charset="0"/>
                          </a:rPr>
                          <m:t>1</m:t>
                        </m:r>
                      </m:sub>
                    </m:sSub>
                  </m:oMath>
                </a14:m>
                <a:r>
                  <a:rPr lang="ru-RU" sz="1600" dirty="0">
                    <a:solidFill>
                      <a:srgbClr val="000000"/>
                    </a:solidFill>
                    <a:effectLst/>
                    <a:latin typeface="Times New Roman" panose="02020603050405020304" pitchFamily="18" charset="0"/>
                    <a:ea typeface="Calibri" panose="020F0502020204030204" pitchFamily="34" charset="0"/>
                  </a:rPr>
                  <a:t> = НИЗКАЯ и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𝑐</m:t>
                        </m:r>
                      </m:e>
                      <m:sub>
                        <m:r>
                          <a:rPr lang="ru-RU" sz="1600" i="1">
                            <a:solidFill>
                              <a:srgbClr val="000000"/>
                            </a:solidFill>
                            <a:effectLst/>
                            <a:latin typeface="Cambria Math" panose="02040503050406030204" pitchFamily="18" charset="0"/>
                            <a:ea typeface="Calibri" panose="020F0502020204030204" pitchFamily="34" charset="0"/>
                          </a:rPr>
                          <m:t>2</m:t>
                        </m:r>
                      </m:sub>
                    </m:sSub>
                  </m:oMath>
                </a14:m>
                <a:r>
                  <a:rPr lang="ru-RU" sz="1600" dirty="0">
                    <a:solidFill>
                      <a:srgbClr val="000000"/>
                    </a:solidFill>
                    <a:effectLst/>
                    <a:latin typeface="Times New Roman" panose="02020603050405020304" pitchFamily="18" charset="0"/>
                    <a:ea typeface="Calibri" panose="020F0502020204030204" pitchFamily="34" charset="0"/>
                  </a:rPr>
                  <a:t> = ХОРОШЕЕ, то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rPr>
                      <m:t>𝑆</m:t>
                    </m:r>
                  </m:oMath>
                </a14:m>
                <a:r>
                  <a:rPr lang="ru-RU" sz="1600" dirty="0">
                    <a:solidFill>
                      <a:srgbClr val="000000"/>
                    </a:solidFill>
                    <a:effectLst/>
                    <a:latin typeface="Times New Roman" panose="02020603050405020304" pitchFamily="18" charset="0"/>
                    <a:ea typeface="Calibri" panose="020F0502020204030204" pitchFamily="34" charset="0"/>
                  </a:rPr>
                  <a:t> = ВЫСОКАЯ». Для каждого критерия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𝑐</m:t>
                        </m:r>
                      </m:e>
                      <m:sub>
                        <m:r>
                          <a:rPr lang="ru-RU" sz="1600" i="1">
                            <a:solidFill>
                              <a:srgbClr val="000000"/>
                            </a:solidFill>
                            <a:effectLst/>
                            <a:latin typeface="Cambria Math" panose="02040503050406030204" pitchFamily="18" charset="0"/>
                            <a:ea typeface="Calibri" panose="020F0502020204030204" pitchFamily="34" charset="0"/>
                          </a:rPr>
                          <m:t>𝑗</m:t>
                        </m:r>
                      </m:sub>
                    </m:sSub>
                  </m:oMath>
                </a14:m>
                <a:r>
                  <a:rPr lang="ru-RU" sz="1600" dirty="0">
                    <a:solidFill>
                      <a:srgbClr val="000000"/>
                    </a:solidFill>
                    <a:effectLst/>
                    <a:latin typeface="Times New Roman" panose="02020603050405020304" pitchFamily="18" charset="0"/>
                    <a:ea typeface="Calibri" panose="020F0502020204030204" pitchFamily="34" charset="0"/>
                  </a:rPr>
                  <a:t> строится свое множество лингвистических значений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𝐿</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r>
                      <a:rPr lang="ru-RU" sz="1600" i="1">
                        <a:solidFill>
                          <a:srgbClr val="000000"/>
                        </a:solidFill>
                        <a:effectLst/>
                        <a:latin typeface="Cambria Math" panose="02040503050406030204" pitchFamily="18" charset="0"/>
                        <a:ea typeface="Calibri" panose="020F0502020204030204" pitchFamily="34" charset="0"/>
                      </a:rPr>
                      <m:t>={</m:t>
                    </m:r>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𝑙</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𝑘</m:t>
                        </m:r>
                      </m:sub>
                      <m:sup>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p>
                    </m:sSubSup>
                    <m:r>
                      <a:rPr lang="ru-RU" sz="1600" i="1">
                        <a:solidFill>
                          <a:srgbClr val="000000"/>
                        </a:solidFill>
                        <a:effectLst/>
                        <a:latin typeface="Cambria Math" panose="02040503050406030204" pitchFamily="18" charset="0"/>
                        <a:ea typeface="Calibri" panose="020F0502020204030204" pitchFamily="34" charset="0"/>
                      </a:rPr>
                      <m:t>:</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𝑘</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1,</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𝐾</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e>
                    </m:acc>
                    <m:r>
                      <a:rPr lang="ru-RU" sz="1600" i="1">
                        <a:solidFill>
                          <a:srgbClr val="000000"/>
                        </a:solidFill>
                        <a:effectLst/>
                        <a:latin typeface="Cambria Math" panose="02040503050406030204" pitchFamily="18" charset="0"/>
                        <a:ea typeface="Calibri" panose="020F0502020204030204" pitchFamily="34" charset="0"/>
                      </a:rPr>
                      <m:t>}, </m:t>
                    </m:r>
                    <m:r>
                      <a:rPr lang="en-US"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1,</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𝑁</m:t>
                        </m:r>
                      </m:e>
                    </m:acc>
                  </m:oMath>
                </a14:m>
                <a:r>
                  <a:rPr lang="ru-RU" sz="1600" dirty="0">
                    <a:solidFill>
                      <a:srgbClr val="000000"/>
                    </a:solidFill>
                    <a:effectLst/>
                    <a:latin typeface="Times New Roman" panose="02020603050405020304" pitchFamily="18" charset="0"/>
                    <a:ea typeface="Calibri" panose="020F0502020204030204" pitchFamily="34" charset="0"/>
                  </a:rPr>
                  <a:t>, формализуемых нечеткими множествами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𝑀</m:t>
                    </m:r>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𝐿</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r>
                      <a:rPr lang="ru-RU" sz="1600" i="1">
                        <a:solidFill>
                          <a:srgbClr val="000000"/>
                        </a:solidFill>
                        <a:effectLst/>
                        <a:latin typeface="Cambria Math" panose="02040503050406030204" pitchFamily="18" charset="0"/>
                        <a:ea typeface="Calibri" panose="020F0502020204030204" pitchFamily="34" charset="0"/>
                      </a:rPr>
                      <m:t>) = {</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𝜇</m:t>
                        </m:r>
                      </m:e>
                      <m:sub>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𝑙</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𝑘</m:t>
                            </m:r>
                          </m:sub>
                          <m:sup>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p>
                        </m:sSubSup>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𝑢</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r>
                      <a:rPr lang="ru-RU" sz="1600" i="1">
                        <a:solidFill>
                          <a:srgbClr val="000000"/>
                        </a:solidFill>
                        <a:effectLst/>
                        <a:latin typeface="Cambria Math" panose="02040503050406030204" pitchFamily="18" charset="0"/>
                        <a:ea typeface="Calibri" panose="020F0502020204030204" pitchFamily="34" charset="0"/>
                      </a:rPr>
                      <m:t>)/</m:t>
                    </m:r>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𝑢</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sub>
                    </m:sSub>
                    <m:r>
                      <a:rPr lang="ru-RU" sz="1600" i="1">
                        <a:solidFill>
                          <a:srgbClr val="000000"/>
                        </a:solidFill>
                        <a:effectLst/>
                        <a:latin typeface="Cambria Math" panose="02040503050406030204" pitchFamily="18" charset="0"/>
                        <a:ea typeface="Calibri" panose="020F0502020204030204" pitchFamily="34" charset="0"/>
                      </a:rPr>
                      <m:t>)},   </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𝑘</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1,</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𝐾</m:t>
                        </m:r>
                      </m:e>
                    </m:acc>
                    <m:r>
                      <a:rPr lang="ru-RU" sz="1600" i="1">
                        <a:solidFill>
                          <a:srgbClr val="000000"/>
                        </a:solidFill>
                        <a:effectLst/>
                        <a:latin typeface="Cambria Math" panose="02040503050406030204" pitchFamily="18" charset="0"/>
                        <a:ea typeface="Calibri" panose="020F0502020204030204" pitchFamily="34" charset="0"/>
                      </a:rPr>
                      <m:t>,  </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1,</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𝑗</m:t>
                        </m:r>
                      </m:e>
                    </m:acc>
                  </m:oMath>
                </a14:m>
                <a:endParaRPr lang="ru-RU" sz="1600" dirty="0">
                  <a:effectLst/>
                  <a:latin typeface="Times New Roman" panose="02020603050405020304" pitchFamily="18" charset="0"/>
                  <a:ea typeface="Times New Roman" panose="02020603050405020304" pitchFamily="18" charset="0"/>
                </a:endParaRPr>
              </a:p>
            </p:txBody>
          </p:sp>
        </mc:Choice>
        <mc:Fallback>
          <p:sp>
            <p:nvSpPr>
              <p:cNvPr id="3" name="Прямоугольник 2"/>
              <p:cNvSpPr>
                <a:spLocks noRot="1" noChangeAspect="1" noMove="1" noResize="1" noEditPoints="1" noAdjustHandles="1" noChangeArrowheads="1" noChangeShapeType="1" noTextEdit="1"/>
              </p:cNvSpPr>
              <p:nvPr/>
            </p:nvSpPr>
            <p:spPr>
              <a:xfrm>
                <a:off x="292608" y="650027"/>
                <a:ext cx="11365992" cy="2707857"/>
              </a:xfrm>
              <a:prstGeom prst="rect">
                <a:avLst/>
              </a:prstGeom>
              <a:blipFill>
                <a:blip r:embed="rId2"/>
                <a:stretch>
                  <a:fillRect l="-268" r="-214"/>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 name="Прямоугольник 3"/>
              <p:cNvSpPr/>
              <p:nvPr/>
            </p:nvSpPr>
            <p:spPr>
              <a:xfrm>
                <a:off x="210312" y="3357884"/>
                <a:ext cx="11530584" cy="1700337"/>
              </a:xfrm>
              <a:prstGeom prst="rect">
                <a:avLst/>
              </a:prstGeom>
            </p:spPr>
            <p:txBody>
              <a:bodyPr wrap="square">
                <a:spAutoFit/>
              </a:bodyPr>
              <a:lstStyle/>
              <a:p>
                <a:pPr indent="450215" algn="just">
                  <a:lnSpc>
                    <a:spcPct val="120000"/>
                  </a:lnSpc>
                  <a:spcAft>
                    <a:spcPts val="0"/>
                  </a:spcAft>
                </a:pPr>
                <a:r>
                  <a:rPr lang="ru-RU" sz="1600" dirty="0">
                    <a:solidFill>
                      <a:srgbClr val="000000"/>
                    </a:solidFill>
                    <a:latin typeface="Times New Roman" panose="02020603050405020304" pitchFamily="18" charset="0"/>
                    <a:ea typeface="Calibri" panose="020F0502020204030204" pitchFamily="34" charset="0"/>
                  </a:rPr>
                  <a:t>В общем случае высказывание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𝑑</m:t>
                        </m:r>
                      </m:e>
                      <m:sub>
                        <m:r>
                          <a:rPr lang="ru-RU" sz="1600" i="1">
                            <a:solidFill>
                              <a:srgbClr val="000000"/>
                            </a:solidFill>
                            <a:effectLst/>
                            <a:latin typeface="Cambria Math" panose="02040503050406030204" pitchFamily="18" charset="0"/>
                            <a:ea typeface="Calibri" panose="020F0502020204030204" pitchFamily="34" charset="0"/>
                          </a:rPr>
                          <m:t>𝑞</m:t>
                        </m:r>
                      </m:sub>
                    </m:sSub>
                  </m:oMath>
                </a14:m>
                <a:r>
                  <a:rPr lang="ru-RU" sz="1600" dirty="0">
                    <a:solidFill>
                      <a:srgbClr val="000000"/>
                    </a:solidFill>
                    <a:effectLst/>
                    <a:latin typeface="Times New Roman" panose="02020603050405020304" pitchFamily="18" charset="0"/>
                    <a:ea typeface="Calibri" panose="020F0502020204030204" pitchFamily="34" charset="0"/>
                  </a:rPr>
                  <a:t> имеет вид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𝑞</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1,</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𝑄</m:t>
                        </m:r>
                      </m:e>
                    </m:acc>
                  </m:oMath>
                </a14:m>
                <a:r>
                  <a:rPr lang="ru-RU" sz="1600" dirty="0">
                    <a:solidFill>
                      <a:srgbClr val="000000"/>
                    </a:solidFill>
                    <a:effectLst/>
                    <a:latin typeface="Times New Roman" panose="02020603050405020304" pitchFamily="18" charset="0"/>
                    <a:ea typeface="Calibri" panose="020F0502020204030204" pitchFamily="34" charset="0"/>
                  </a:rPr>
                  <a:t>, где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rPr>
                      <m:t>𝑄</m:t>
                    </m:r>
                  </m:oMath>
                </a14:m>
                <a:r>
                  <a:rPr lang="ru-RU" sz="1600" dirty="0">
                    <a:solidFill>
                      <a:srgbClr val="000000"/>
                    </a:solidFill>
                    <a:effectLst/>
                    <a:latin typeface="Times New Roman" panose="02020603050405020304" pitchFamily="18" charset="0"/>
                    <a:ea typeface="Calibri" panose="020F0502020204030204" pitchFamily="34" charset="0"/>
                  </a:rPr>
                  <a:t> – количество правил нечеткого условного вывода, используемых в решении задачи.</a:t>
                </a:r>
                <a:endParaRPr lang="ru-RU" sz="1600" dirty="0">
                  <a:effectLst/>
                  <a:latin typeface="Times New Roman" panose="02020603050405020304" pitchFamily="18" charset="0"/>
                  <a:ea typeface="Times New Roman" panose="02020603050405020304" pitchFamily="18" charset="0"/>
                </a:endParaRPr>
              </a:p>
              <a:p>
                <a:pPr indent="450215" algn="r">
                  <a:lnSpc>
                    <a:spcPct val="120000"/>
                  </a:lnSpc>
                  <a:spcAft>
                    <a:spcPts val="0"/>
                  </a:spcAft>
                </a:pP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𝑑</m:t>
                        </m:r>
                      </m:e>
                      <m:sub>
                        <m:r>
                          <a:rPr lang="ru-RU" sz="1600" i="1">
                            <a:solidFill>
                              <a:srgbClr val="000000"/>
                            </a:solidFill>
                            <a:effectLst/>
                            <a:latin typeface="Cambria Math" panose="02040503050406030204" pitchFamily="18" charset="0"/>
                            <a:ea typeface="Calibri" panose="020F0502020204030204" pitchFamily="34" charset="0"/>
                          </a:rPr>
                          <m:t>𝑞</m:t>
                        </m:r>
                      </m:sub>
                    </m:sSub>
                    <m:r>
                      <a:rPr lang="ru-RU" sz="1600" i="1">
                        <a:solidFill>
                          <a:srgbClr val="000000"/>
                        </a:solidFill>
                        <a:effectLst/>
                        <a:latin typeface="Cambria Math" panose="02040503050406030204" pitchFamily="18" charset="0"/>
                        <a:ea typeface="Calibri" panose="020F0502020204030204" pitchFamily="34" charset="0"/>
                      </a:rPr>
                      <m:t>: &lt;Если </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𝑐</m:t>
                        </m:r>
                      </m:e>
                      <m:sub>
                        <m:r>
                          <a:rPr lang="ru-RU" sz="1600" i="1">
                            <a:solidFill>
                              <a:srgbClr val="000000"/>
                            </a:solidFill>
                            <a:effectLst/>
                            <a:latin typeface="Cambria Math" panose="02040503050406030204" pitchFamily="18" charset="0"/>
                            <a:ea typeface="Calibri" panose="020F0502020204030204" pitchFamily="34" charset="0"/>
                          </a:rPr>
                          <m:t>1</m:t>
                        </m:r>
                      </m:sub>
                    </m:sSub>
                    <m:r>
                      <a:rPr lang="ru-RU" sz="1600" i="1">
                        <a:solidFill>
                          <a:srgbClr val="000000"/>
                        </a:solidFill>
                        <a:effectLst/>
                        <a:latin typeface="Cambria Math" panose="02040503050406030204" pitchFamily="18" charset="0"/>
                        <a:ea typeface="Calibri" panose="020F0502020204030204" pitchFamily="34" charset="0"/>
                      </a:rPr>
                      <m:t>= </m:t>
                    </m:r>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𝑙</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𝑞</m:t>
                        </m:r>
                      </m:sub>
                      <m:sup>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1</m:t>
                        </m:r>
                      </m:sup>
                    </m:sSubSup>
                    <m:r>
                      <a:rPr lang="ru-RU" sz="1600" i="1">
                        <a:solidFill>
                          <a:srgbClr val="000000"/>
                        </a:solidFill>
                        <a:effectLst/>
                        <a:latin typeface="Cambria Math" panose="02040503050406030204" pitchFamily="18" charset="0"/>
                        <a:ea typeface="Calibri" panose="020F0502020204030204" pitchFamily="34" charset="0"/>
                      </a:rPr>
                      <m:t> и </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𝑐</m:t>
                        </m:r>
                      </m:e>
                      <m:sub>
                        <m:r>
                          <a:rPr lang="ru-RU" sz="1600" i="1">
                            <a:solidFill>
                              <a:srgbClr val="000000"/>
                            </a:solidFill>
                            <a:effectLst/>
                            <a:latin typeface="Cambria Math" panose="02040503050406030204" pitchFamily="18" charset="0"/>
                            <a:ea typeface="Calibri" panose="020F0502020204030204" pitchFamily="34" charset="0"/>
                          </a:rPr>
                          <m:t>2</m:t>
                        </m:r>
                      </m:sub>
                    </m:sSub>
                    <m:r>
                      <a:rPr lang="ru-RU" sz="1600" i="1">
                        <a:solidFill>
                          <a:srgbClr val="000000"/>
                        </a:solidFill>
                        <a:effectLst/>
                        <a:latin typeface="Cambria Math" panose="02040503050406030204" pitchFamily="18" charset="0"/>
                        <a:ea typeface="Calibri" panose="020F0502020204030204" pitchFamily="34" charset="0"/>
                      </a:rPr>
                      <m:t> = </m:t>
                    </m:r>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𝑙</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𝑞</m:t>
                        </m:r>
                      </m:sub>
                      <m:sup>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2</m:t>
                        </m:r>
                      </m:sup>
                    </m:sSubSup>
                    <m:r>
                      <a:rPr lang="ru-RU" sz="1600" i="1">
                        <a:solidFill>
                          <a:srgbClr val="000000"/>
                        </a:solidFill>
                        <a:effectLst/>
                        <a:latin typeface="Cambria Math" panose="02040503050406030204" pitchFamily="18" charset="0"/>
                        <a:ea typeface="Calibri" panose="020F0502020204030204" pitchFamily="34" charset="0"/>
                      </a:rPr>
                      <m:t> и ...</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 </m:t>
                        </m:r>
                        <m:r>
                          <a:rPr lang="ru-RU" sz="1600" i="1">
                            <a:solidFill>
                              <a:srgbClr val="000000"/>
                            </a:solidFill>
                            <a:effectLst/>
                            <a:latin typeface="Cambria Math" panose="02040503050406030204" pitchFamily="18" charset="0"/>
                            <a:ea typeface="Calibri" panose="020F0502020204030204" pitchFamily="34" charset="0"/>
                          </a:rPr>
                          <m:t>𝑐</m:t>
                        </m:r>
                      </m:e>
                      <m:sub>
                        <m:r>
                          <a:rPr lang="ru-RU" sz="1600" i="1">
                            <a:solidFill>
                              <a:srgbClr val="000000"/>
                            </a:solidFill>
                            <a:effectLst/>
                            <a:latin typeface="Cambria Math" panose="02040503050406030204" pitchFamily="18" charset="0"/>
                            <a:ea typeface="Calibri" panose="020F0502020204030204" pitchFamily="34" charset="0"/>
                          </a:rPr>
                          <m:t>𝑁</m:t>
                        </m:r>
                      </m:sub>
                    </m:sSub>
                    <m:r>
                      <a:rPr lang="ru-RU" sz="1600" i="1">
                        <a:solidFill>
                          <a:srgbClr val="000000"/>
                        </a:solidFill>
                        <a:effectLst/>
                        <a:latin typeface="Cambria Math" panose="02040503050406030204" pitchFamily="18" charset="0"/>
                        <a:ea typeface="Calibri" panose="020F0502020204030204" pitchFamily="34" charset="0"/>
                      </a:rPr>
                      <m:t> = </m:t>
                    </m:r>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𝑙</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𝑞</m:t>
                        </m:r>
                      </m:sub>
                      <m:sup>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𝑁</m:t>
                        </m:r>
                      </m:sup>
                    </m:sSubSup>
                    <m:r>
                      <a:rPr lang="ru-RU" sz="1600" i="1">
                        <a:solidFill>
                          <a:srgbClr val="000000"/>
                        </a:solidFill>
                        <a:effectLst/>
                        <a:latin typeface="Cambria Math" panose="02040503050406030204" pitchFamily="18" charset="0"/>
                        <a:ea typeface="Calibri" panose="020F0502020204030204" pitchFamily="34" charset="0"/>
                      </a:rPr>
                      <m:t>, то </m:t>
                    </m:r>
                    <m:r>
                      <a:rPr lang="ru-RU" sz="1600" i="1">
                        <a:solidFill>
                          <a:srgbClr val="000000"/>
                        </a:solidFill>
                        <a:effectLst/>
                        <a:latin typeface="Cambria Math" panose="02040503050406030204" pitchFamily="18" charset="0"/>
                        <a:ea typeface="Calibri" panose="020F0502020204030204" pitchFamily="34" charset="0"/>
                      </a:rPr>
                      <m:t>𝑆</m:t>
                    </m:r>
                    <m:r>
                      <a:rPr lang="ru-RU" sz="1600" i="1">
                        <a:solidFill>
                          <a:srgbClr val="000000"/>
                        </a:solidFill>
                        <a:effectLst/>
                        <a:latin typeface="Cambria Math" panose="02040503050406030204" pitchFamily="18" charset="0"/>
                        <a:ea typeface="Calibri" panose="020F0502020204030204" pitchFamily="34" charset="0"/>
                      </a:rPr>
                      <m:t> = </m:t>
                    </m:r>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𝑙</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𝑞</m:t>
                        </m:r>
                      </m:sub>
                      <m:sup>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𝑠</m:t>
                        </m:r>
                      </m:sup>
                    </m:sSubSup>
                    <m:r>
                      <a:rPr lang="ru-RU" sz="1600" i="1">
                        <a:solidFill>
                          <a:srgbClr val="000000"/>
                        </a:solidFill>
                        <a:effectLst/>
                        <a:latin typeface="Cambria Math" panose="02040503050406030204" pitchFamily="18" charset="0"/>
                        <a:ea typeface="Calibri" panose="020F0502020204030204" pitchFamily="34" charset="0"/>
                      </a:rPr>
                      <m:t>&gt;,</m:t>
                    </m:r>
                  </m:oMath>
                </a14:m>
                <a:r>
                  <a:rPr lang="ru-RU" sz="1600" dirty="0">
                    <a:solidFill>
                      <a:srgbClr val="000000"/>
                    </a:solidFill>
                    <a:effectLst/>
                    <a:latin typeface="Times New Roman" panose="02020603050405020304" pitchFamily="18" charset="0"/>
                    <a:ea typeface="Calibri" panose="020F0502020204030204" pitchFamily="34" charset="0"/>
                  </a:rPr>
                  <a:t> 	(3)</a:t>
                </a:r>
                <a:endParaRPr lang="ru-RU" sz="1600" dirty="0">
                  <a:effectLst/>
                  <a:latin typeface="Times New Roman" panose="02020603050405020304" pitchFamily="18" charset="0"/>
                  <a:ea typeface="Times New Roman" panose="02020603050405020304" pitchFamily="18" charset="0"/>
                </a:endParaRPr>
              </a:p>
              <a:p>
                <a:pPr indent="450215" algn="just">
                  <a:lnSpc>
                    <a:spcPct val="120000"/>
                  </a:lnSpc>
                  <a:spcAft>
                    <a:spcPts val="0"/>
                  </a:spcAft>
                </a:pPr>
                <a:r>
                  <a:rPr lang="ru-RU" sz="1600" dirty="0">
                    <a:solidFill>
                      <a:srgbClr val="000000"/>
                    </a:solidFill>
                    <a:effectLst/>
                    <a:latin typeface="Times New Roman" panose="02020603050405020304" pitchFamily="18" charset="0"/>
                    <a:ea typeface="Calibri" panose="020F0502020204030204" pitchFamily="34" charset="0"/>
                  </a:rPr>
                  <a:t>где </a:t>
                </a:r>
                <a14:m>
                  <m:oMath xmlns:m="http://schemas.openxmlformats.org/officeDocument/2006/math">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𝑙</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𝑞</m:t>
                        </m:r>
                      </m:sub>
                      <m:sup>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𝑠</m:t>
                        </m:r>
                      </m:sup>
                    </m:sSubSup>
                  </m:oMath>
                </a14:m>
                <a:r>
                  <a:rPr lang="ru-RU" sz="1600" dirty="0">
                    <a:solidFill>
                      <a:srgbClr val="000000"/>
                    </a:solidFill>
                    <a:effectLst/>
                    <a:latin typeface="Times New Roman" panose="02020603050405020304" pitchFamily="18" charset="0"/>
                    <a:ea typeface="Calibri" panose="020F0502020204030204" pitchFamily="34" charset="0"/>
                  </a:rPr>
                  <a:t>−</a:t>
                </a:r>
                <a:r>
                  <a:rPr lang="ru-RU" sz="1600" dirty="0" err="1">
                    <a:solidFill>
                      <a:srgbClr val="000000"/>
                    </a:solidFill>
                    <a:effectLst/>
                    <a:latin typeface="Times New Roman" panose="02020603050405020304" pitchFamily="18" charset="0"/>
                    <a:ea typeface="Calibri" panose="020F0502020204030204" pitchFamily="34" charset="0"/>
                  </a:rPr>
                  <a:t>линвистическая</a:t>
                </a:r>
                <a:r>
                  <a:rPr lang="ru-RU" sz="1600" dirty="0">
                    <a:solidFill>
                      <a:srgbClr val="000000"/>
                    </a:solidFill>
                    <a:effectLst/>
                    <a:latin typeface="Times New Roman" panose="02020603050405020304" pitchFamily="18" charset="0"/>
                    <a:ea typeface="Calibri" panose="020F0502020204030204" pitchFamily="34" charset="0"/>
                  </a:rPr>
                  <a:t> оценка вывода, соответствующая правилу </a:t>
                </a:r>
                <a:r>
                  <a:rPr lang="ru-RU" sz="1600" dirty="0" err="1">
                    <a:solidFill>
                      <a:srgbClr val="000000"/>
                    </a:solidFill>
                    <a:effectLst/>
                    <a:latin typeface="Times New Roman" panose="02020603050405020304" pitchFamily="18" charset="0"/>
                    <a:ea typeface="Calibri" panose="020F0502020204030204" pitchFamily="34" charset="0"/>
                  </a:rPr>
                  <a:t>dq</a:t>
                </a:r>
                <a:r>
                  <a:rPr lang="ru-RU" sz="1600" dirty="0">
                    <a:solidFill>
                      <a:srgbClr val="000000"/>
                    </a:solidFill>
                    <a:effectLst/>
                    <a:latin typeface="Times New Roman" panose="02020603050405020304" pitchFamily="18" charset="0"/>
                    <a:ea typeface="Calibri" panose="020F0502020204030204" pitchFamily="34" charset="0"/>
                  </a:rPr>
                  <a:t>, которая формализуется нечетким множеством </a:t>
                </a:r>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𝜇</m:t>
                        </m:r>
                      </m:e>
                      <m:sub>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𝑙</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𝑘</m:t>
                            </m:r>
                          </m:sub>
                          <m:sup>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𝑠</m:t>
                            </m:r>
                          </m:sup>
                        </m:sSubSup>
                      </m:sub>
                    </m:sSub>
                    <m:d>
                      <m:dPr>
                        <m:ctrlPr>
                          <a:rPr lang="ru-RU" sz="1600" i="1">
                            <a:solidFill>
                              <a:srgbClr val="000000"/>
                            </a:solidFill>
                            <a:effectLst/>
                            <a:latin typeface="Cambria Math" panose="02040503050406030204" pitchFamily="18" charset="0"/>
                            <a:ea typeface="Calibri" panose="020F0502020204030204" pitchFamily="34" charset="0"/>
                          </a:rPr>
                        </m:ctrlPr>
                      </m:dPr>
                      <m:e>
                        <m:sSub>
                          <m:sSub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𝑢</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𝑠</m:t>
                            </m:r>
                          </m:sub>
                        </m:sSub>
                      </m:e>
                    </m:d>
                    <m:r>
                      <a:rPr lang="ru-RU" sz="1600" i="1">
                        <a:solidFill>
                          <a:srgbClr val="000000"/>
                        </a:solidFill>
                        <a:effectLst/>
                        <a:latin typeface="Cambria Math" panose="02040503050406030204" pitchFamily="18" charset="0"/>
                        <a:ea typeface="Calibri" panose="020F0502020204030204" pitchFamily="34" charset="0"/>
                      </a:rPr>
                      <m:t>, </m:t>
                    </m:r>
                    <m:sSub>
                      <m:sSubPr>
                        <m:ctrlPr>
                          <a:rPr lang="ru-RU" sz="1600" i="1">
                            <a:solidFill>
                              <a:srgbClr val="000000"/>
                            </a:solidFill>
                            <a:effectLst/>
                            <a:latin typeface="Cambria Math" panose="02040503050406030204" pitchFamily="18" charset="0"/>
                            <a:ea typeface="Calibri" panose="020F0502020204030204" pitchFamily="34" charset="0"/>
                          </a:rPr>
                        </m:ctrlPr>
                      </m:sSubPr>
                      <m:e>
                        <m:r>
                          <m:rPr>
                            <m:sty m:val="p"/>
                          </m:rPr>
                          <a:rPr lang="ru-RU" sz="1600">
                            <a:solidFill>
                              <a:srgbClr val="000000"/>
                            </a:solidFill>
                            <a:effectLst/>
                            <a:latin typeface="Cambria Math" panose="02040503050406030204" pitchFamily="18" charset="0"/>
                            <a:ea typeface="Calibri" panose="020F0502020204030204" pitchFamily="34" charset="0"/>
                          </a:rPr>
                          <m:t>u</m:t>
                        </m:r>
                      </m:e>
                      <m:sub>
                        <m:r>
                          <a:rPr lang="ru-RU" sz="1600" i="1">
                            <a:solidFill>
                              <a:srgbClr val="000000"/>
                            </a:solidFill>
                            <a:effectLst/>
                            <a:latin typeface="Cambria Math" panose="02040503050406030204" pitchFamily="18" charset="0"/>
                            <a:ea typeface="Calibri" panose="020F0502020204030204" pitchFamily="34" charset="0"/>
                          </a:rPr>
                          <m:t>𝑠</m:t>
                        </m:r>
                      </m:sub>
                    </m:sSub>
                    <m:r>
                      <a:rPr lang="ru-RU" sz="1600">
                        <a:solidFill>
                          <a:srgbClr val="000000"/>
                        </a:solidFill>
                        <a:effectLst/>
                        <a:latin typeface="Cambria Math" panose="02040503050406030204" pitchFamily="18" charset="0"/>
                        <a:ea typeface="Calibri" panose="020F0502020204030204" pitchFamily="34" charset="0"/>
                      </a:rPr>
                      <m:t> </m:t>
                    </m:r>
                    <m:r>
                      <m:rPr>
                        <m:sty m:val="p"/>
                      </m:rPr>
                      <a:rPr lang="ru-RU" sz="1600">
                        <a:solidFill>
                          <a:srgbClr val="000000"/>
                        </a:solidFill>
                        <a:effectLst/>
                        <a:latin typeface="Cambria Math" panose="02040503050406030204" pitchFamily="18" charset="0"/>
                        <a:ea typeface="Calibri" panose="020F0502020204030204" pitchFamily="34" charset="0"/>
                      </a:rPr>
                      <m:t>ϵ</m:t>
                    </m:r>
                    <m:r>
                      <a:rPr lang="ru-RU" sz="1600">
                        <a:solidFill>
                          <a:srgbClr val="000000"/>
                        </a:solidFill>
                        <a:effectLst/>
                        <a:latin typeface="Cambria Math" panose="02040503050406030204" pitchFamily="18" charset="0"/>
                        <a:ea typeface="Calibri" panose="020F0502020204030204" pitchFamily="34" charset="0"/>
                      </a:rPr>
                      <m:t> [0, 1]</m:t>
                    </m:r>
                  </m:oMath>
                </a14:m>
                <a:r>
                  <a:rPr lang="ru-RU" sz="1600" dirty="0">
                    <a:solidFill>
                      <a:srgbClr val="000000"/>
                    </a:solidFill>
                    <a:effectLst/>
                    <a:latin typeface="Times New Roman" panose="02020603050405020304" pitchFamily="18" charset="0"/>
                    <a:ea typeface="Calibri" panose="020F0502020204030204" pitchFamily="34" charset="0"/>
                  </a:rPr>
                  <a:t>.</a:t>
                </a:r>
                <a:endParaRPr lang="ru-RU" sz="1600" dirty="0">
                  <a:effectLst/>
                  <a:latin typeface="Times New Roman" panose="02020603050405020304" pitchFamily="18" charset="0"/>
                  <a:ea typeface="Times New Roman" panose="02020603050405020304" pitchFamily="18" charset="0"/>
                </a:endParaRPr>
              </a:p>
            </p:txBody>
          </p:sp>
        </mc:Choice>
        <mc:Fallback>
          <p:sp>
            <p:nvSpPr>
              <p:cNvPr id="4" name="Прямоугольник 3"/>
              <p:cNvSpPr>
                <a:spLocks noRot="1" noChangeAspect="1" noMove="1" noResize="1" noEditPoints="1" noAdjustHandles="1" noChangeArrowheads="1" noChangeShapeType="1" noTextEdit="1"/>
              </p:cNvSpPr>
              <p:nvPr/>
            </p:nvSpPr>
            <p:spPr>
              <a:xfrm>
                <a:off x="210312" y="3357884"/>
                <a:ext cx="11530584" cy="1700337"/>
              </a:xfrm>
              <a:prstGeom prst="rect">
                <a:avLst/>
              </a:prstGeom>
              <a:blipFill>
                <a:blip r:embed="rId3"/>
                <a:stretch>
                  <a:fillRect l="-317" r="-264" b="-71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Прямоугольник 4"/>
              <p:cNvSpPr/>
              <p:nvPr/>
            </p:nvSpPr>
            <p:spPr>
              <a:xfrm>
                <a:off x="292608" y="5202836"/>
                <a:ext cx="11365992" cy="652999"/>
              </a:xfrm>
              <a:prstGeom prst="rect">
                <a:avLst/>
              </a:prstGeom>
            </p:spPr>
            <p:txBody>
              <a:bodyPr wrap="square">
                <a:spAutoFit/>
              </a:bodyPr>
              <a:lstStyle/>
              <a:p>
                <a:pPr indent="450215" algn="just">
                  <a:lnSpc>
                    <a:spcPct val="120000"/>
                  </a:lnSpc>
                  <a:spcAft>
                    <a:spcPts val="0"/>
                  </a:spcAft>
                </a:pPr>
                <a:r>
                  <a:rPr lang="ru-RU" sz="1600" dirty="0">
                    <a:solidFill>
                      <a:srgbClr val="000000"/>
                    </a:solidFill>
                    <a:latin typeface="Times New Roman" panose="02020603050405020304" pitchFamily="18" charset="0"/>
                    <a:ea typeface="Calibri" panose="020F0502020204030204" pitchFamily="34" charset="0"/>
                  </a:rPr>
                  <a:t>В любом случае сложное правило нечеткого условного вывода сводится к простому виду</a:t>
                </a:r>
                <a:endParaRPr lang="ru-RU" sz="1600" dirty="0">
                  <a:effectLst/>
                  <a:latin typeface="Times New Roman" panose="02020603050405020304" pitchFamily="18" charset="0"/>
                  <a:ea typeface="Times New Roman" panose="02020603050405020304" pitchFamily="18" charset="0"/>
                </a:endParaRPr>
              </a:p>
              <a:p>
                <a14:m>
                  <m:oMath xmlns:m="http://schemas.openxmlformats.org/officeDocument/2006/math">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e>
                      <m: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𝑞</m:t>
                        </m:r>
                      </m:sub>
                    </m:s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ru-RU" sz="1600" i="1">
                            <a:solidFill>
                              <a:srgbClr val="000000"/>
                            </a:solidFill>
                            <a:effectLst/>
                            <a:latin typeface="Cambria Math" panose="02040503050406030204" pitchFamily="18" charset="0"/>
                            <a:ea typeface="Calibri" panose="020F0502020204030204" pitchFamily="34" charset="0"/>
                          </a:rPr>
                        </m:ctrlPr>
                      </m:d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Если </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𝑋</m:t>
                            </m:r>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e>
                          <m: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𝑞</m:t>
                            </m:r>
                          </m:sub>
                        </m:s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𝑞</m:t>
                            </m:r>
                          </m:sub>
                        </m:sSub>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то </m:t>
                        </m:r>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r>
                          <a:rPr lang="ru-RU"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sSubSupPr>
                          <m:e>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𝑙</m:t>
                            </m:r>
                          </m:e>
                          <m:sub>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𝑞</m:t>
                            </m:r>
                          </m:sub>
                          <m:sup>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𝑠</m:t>
                            </m:r>
                          </m:sup>
                        </m:sSubSup>
                        <m:r>
                          <a:rPr lang="ru-RU" sz="16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e>
                    </m:d>
                  </m:oMath>
                </a14:m>
                <a:r>
                  <a:rPr lang="ru-RU" sz="1600" dirty="0">
                    <a:solidFill>
                      <a:srgbClr val="000000"/>
                    </a:solidFill>
                    <a:effectLst/>
                    <a:latin typeface="Times New Roman" panose="02020603050405020304" pitchFamily="18" charset="0"/>
                    <a:ea typeface="Calibri" panose="020F0502020204030204" pitchFamily="34" charset="0"/>
                  </a:rPr>
                  <a:t>	</a:t>
                </a:r>
                <a:endParaRPr lang="ru-RU" sz="1600" dirty="0"/>
              </a:p>
            </p:txBody>
          </p:sp>
        </mc:Choice>
        <mc:Fallback>
          <p:sp>
            <p:nvSpPr>
              <p:cNvPr id="5" name="Прямоугольник 4"/>
              <p:cNvSpPr>
                <a:spLocks noRot="1" noChangeAspect="1" noMove="1" noResize="1" noEditPoints="1" noAdjustHandles="1" noChangeArrowheads="1" noChangeShapeType="1" noTextEdit="1"/>
              </p:cNvSpPr>
              <p:nvPr/>
            </p:nvSpPr>
            <p:spPr>
              <a:xfrm>
                <a:off x="292608" y="5202836"/>
                <a:ext cx="11365992" cy="652999"/>
              </a:xfrm>
              <a:prstGeom prst="rect">
                <a:avLst/>
              </a:prstGeom>
              <a:blipFill>
                <a:blip r:embed="rId4"/>
                <a:stretch>
                  <a:fillRect b="-926"/>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Прямоугольник 5"/>
              <p:cNvSpPr/>
              <p:nvPr/>
            </p:nvSpPr>
            <p:spPr>
              <a:xfrm>
                <a:off x="4155933" y="5871424"/>
                <a:ext cx="4264181" cy="416524"/>
              </a:xfrm>
              <a:prstGeom prst="rect">
                <a:avLst/>
              </a:prstGeom>
            </p:spPr>
            <p:txBody>
              <a:bodyPr wrap="none">
                <a:spAutoFit/>
              </a:bodyPr>
              <a:lstStyle/>
              <a:p>
                <a:pPr indent="450215" algn="just">
                  <a:lnSpc>
                    <a:spcPct val="120000"/>
                  </a:lnSpc>
                  <a:spcAft>
                    <a:spcPts val="0"/>
                  </a:spcAft>
                </a:pPr>
                <a:r>
                  <a:rPr lang="ru-RU" sz="1600" dirty="0">
                    <a:solidFill>
                      <a:srgbClr val="000000"/>
                    </a:solidFill>
                    <a:latin typeface="Times New Roman" panose="02020603050405020304" pitchFamily="18" charset="0"/>
                    <a:ea typeface="Calibri" panose="020F0502020204030204" pitchFamily="34" charset="0"/>
                  </a:rPr>
                  <a:t>построено множество </a:t>
                </a:r>
                <a14:m>
                  <m:oMath xmlns:m="http://schemas.openxmlformats.org/officeDocument/2006/math">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𝐷</m:t>
                    </m:r>
                    <m:r>
                      <a:rPr lang="ru-RU" sz="1600" i="1">
                        <a:solidFill>
                          <a:srgbClr val="000000"/>
                        </a:solidFill>
                        <a:effectLst/>
                        <a:latin typeface="Cambria Math" panose="02040503050406030204" pitchFamily="18" charset="0"/>
                        <a:ea typeface="Calibri" panose="020F0502020204030204" pitchFamily="34" charset="0"/>
                      </a:rPr>
                      <m:t>=</m:t>
                    </m:r>
                    <m:d>
                      <m:dPr>
                        <m:begChr m:val="{"/>
                        <m:endChr m:val="}"/>
                        <m:ctrlPr>
                          <a:rPr lang="ru-RU" sz="1600" i="1">
                            <a:solidFill>
                              <a:srgbClr val="000000"/>
                            </a:solidFill>
                            <a:effectLst/>
                            <a:latin typeface="Cambria Math" panose="02040503050406030204" pitchFamily="18" charset="0"/>
                            <a:ea typeface="Calibri" panose="020F0502020204030204" pitchFamily="34" charset="0"/>
                          </a:rPr>
                        </m:ctrlPr>
                      </m:dPr>
                      <m:e>
                        <m:sSub>
                          <m:sSubPr>
                            <m:ctrlPr>
                              <a:rPr lang="ru-RU" sz="1600" i="1">
                                <a:solidFill>
                                  <a:srgbClr val="000000"/>
                                </a:solidFill>
                                <a:effectLst/>
                                <a:latin typeface="Cambria Math" panose="02040503050406030204" pitchFamily="18" charset="0"/>
                                <a:ea typeface="Calibri" panose="020F0502020204030204" pitchFamily="34" charset="0"/>
                              </a:rPr>
                            </m:ctrlPr>
                          </m:sSubPr>
                          <m:e>
                            <m:r>
                              <a:rPr lang="ru-RU" sz="1600" i="1">
                                <a:solidFill>
                                  <a:srgbClr val="000000"/>
                                </a:solidFill>
                                <a:effectLst/>
                                <a:latin typeface="Cambria Math" panose="02040503050406030204" pitchFamily="18" charset="0"/>
                                <a:ea typeface="Calibri" panose="020F0502020204030204" pitchFamily="34" charset="0"/>
                              </a:rPr>
                              <m:t>𝑑</m:t>
                            </m:r>
                          </m:e>
                          <m:sub>
                            <m:r>
                              <a:rPr lang="ru-RU" sz="1600" i="1">
                                <a:solidFill>
                                  <a:srgbClr val="000000"/>
                                </a:solidFill>
                                <a:effectLst/>
                                <a:latin typeface="Cambria Math" panose="02040503050406030204" pitchFamily="18" charset="0"/>
                                <a:ea typeface="Calibri" panose="020F0502020204030204" pitchFamily="34" charset="0"/>
                              </a:rPr>
                              <m:t>𝑞</m:t>
                            </m:r>
                          </m:sub>
                        </m:sSub>
                        <m:r>
                          <a:rPr lang="ru-RU" sz="1600" i="1">
                            <a:solidFill>
                              <a:srgbClr val="000000"/>
                            </a:solidFill>
                            <a:effectLst/>
                            <a:latin typeface="Cambria Math" panose="02040503050406030204" pitchFamily="18" charset="0"/>
                            <a:ea typeface="Calibri" panose="020F0502020204030204" pitchFamily="34" charset="0"/>
                          </a:rPr>
                          <m:t>:</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𝑞</m:t>
                        </m:r>
                        <m:r>
                          <a:rPr lang="ru-RU" sz="1600" i="1">
                            <a:solidFill>
                              <a:srgbClr val="000000"/>
                            </a:solidFill>
                            <a:effectLst/>
                            <a:latin typeface="Cambria Math" panose="02040503050406030204" pitchFamily="18" charset="0"/>
                            <a:ea typeface="Calibri" panose="020F0502020204030204" pitchFamily="34" charset="0"/>
                          </a:rPr>
                          <m:t>=</m:t>
                        </m:r>
                        <m:acc>
                          <m:accPr>
                            <m:chr m:val="̅"/>
                            <m:ctrlPr>
                              <a:rPr lang="ru-RU" sz="1600" i="1">
                                <a:solidFill>
                                  <a:srgbClr val="000000"/>
                                </a:solidFill>
                                <a:effectLst/>
                                <a:latin typeface="Cambria Math" panose="02040503050406030204" pitchFamily="18" charset="0"/>
                                <a:ea typeface="Calibri" panose="020F0502020204030204" pitchFamily="34" charset="0"/>
                              </a:rPr>
                            </m:ctrlPr>
                          </m:accPr>
                          <m:e>
                            <m:r>
                              <a:rPr lang="ru-RU" sz="1600" i="1">
                                <a:solidFill>
                                  <a:srgbClr val="000000"/>
                                </a:solidFill>
                                <a:effectLst/>
                                <a:latin typeface="Cambria Math" panose="02040503050406030204" pitchFamily="18" charset="0"/>
                                <a:ea typeface="Calibri" panose="020F0502020204030204" pitchFamily="34" charset="0"/>
                              </a:rPr>
                              <m:t>1,</m:t>
                            </m:r>
                            <m:r>
                              <a:rPr lang="ru-RU" sz="16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𝑄</m:t>
                            </m:r>
                          </m:e>
                        </m:acc>
                      </m:e>
                    </m:d>
                  </m:oMath>
                </a14:m>
                <a:r>
                  <a:rPr lang="ru-RU" sz="1600" dirty="0">
                    <a:solidFill>
                      <a:srgbClr val="000000"/>
                    </a:solidFill>
                    <a:effectLst/>
                    <a:latin typeface="Times New Roman" panose="02020603050405020304" pitchFamily="18" charset="0"/>
                    <a:ea typeface="Calibri" panose="020F0502020204030204" pitchFamily="34" charset="0"/>
                  </a:rPr>
                  <a:t>.</a:t>
                </a:r>
                <a:endParaRPr lang="ru-RU" sz="1600" dirty="0">
                  <a:effectLst/>
                  <a:latin typeface="Times New Roman" panose="02020603050405020304" pitchFamily="18" charset="0"/>
                  <a:ea typeface="Times New Roman" panose="02020603050405020304" pitchFamily="18" charset="0"/>
                </a:endParaRPr>
              </a:p>
            </p:txBody>
          </p:sp>
        </mc:Choice>
        <mc:Fallback>
          <p:sp>
            <p:nvSpPr>
              <p:cNvPr id="6" name="Прямоугольник 5"/>
              <p:cNvSpPr>
                <a:spLocks noRot="1" noChangeAspect="1" noMove="1" noResize="1" noEditPoints="1" noAdjustHandles="1" noChangeArrowheads="1" noChangeShapeType="1" noTextEdit="1"/>
              </p:cNvSpPr>
              <p:nvPr/>
            </p:nvSpPr>
            <p:spPr>
              <a:xfrm>
                <a:off x="4155933" y="5871424"/>
                <a:ext cx="4264181" cy="416524"/>
              </a:xfrm>
              <a:prstGeom prst="rect">
                <a:avLst/>
              </a:prstGeom>
              <a:blipFill>
                <a:blip r:embed="rId5"/>
                <a:stretch>
                  <a:fillRect b="-13235"/>
                </a:stretch>
              </a:blipFill>
            </p:spPr>
            <p:txBody>
              <a:bodyPr/>
              <a:lstStyle/>
              <a:p>
                <a:r>
                  <a:rPr lang="ru-RU">
                    <a:noFill/>
                  </a:rPr>
                  <a:t> </a:t>
                </a:r>
              </a:p>
            </p:txBody>
          </p:sp>
        </mc:Fallback>
      </mc:AlternateContent>
    </p:spTree>
    <p:extLst>
      <p:ext uri="{BB962C8B-B14F-4D97-AF65-F5344CB8AC3E}">
        <p14:creationId xmlns:p14="http://schemas.microsoft.com/office/powerpoint/2010/main" val="735043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rotWithShape="1">
          <a:blip r:embed="rId2"/>
          <a:srcRect l="73601" t="21962" r="17273" b="72438"/>
          <a:stretch/>
        </p:blipFill>
        <p:spPr bwMode="auto">
          <a:xfrm>
            <a:off x="414528" y="289622"/>
            <a:ext cx="2900172" cy="540830"/>
          </a:xfrm>
          <a:prstGeom prst="rect">
            <a:avLst/>
          </a:prstGeom>
          <a:ln>
            <a:noFill/>
          </a:ln>
          <a:extLst>
            <a:ext uri="{53640926-AAD7-44D8-BBD7-CCE9431645EC}">
              <a14:shadowObscured xmlns:a14="http://schemas.microsoft.com/office/drawing/2010/main"/>
            </a:ext>
          </a:extLst>
        </p:spPr>
      </p:pic>
      <p:pic>
        <p:nvPicPr>
          <p:cNvPr id="3" name="Рисунок 2"/>
          <p:cNvPicPr/>
          <p:nvPr/>
        </p:nvPicPr>
        <p:blipFill rotWithShape="1">
          <a:blip r:embed="rId2"/>
          <a:srcRect l="72397" t="64509" r="10763" b="26256"/>
          <a:stretch/>
        </p:blipFill>
        <p:spPr bwMode="auto">
          <a:xfrm>
            <a:off x="4910328" y="289622"/>
            <a:ext cx="5102352" cy="769748"/>
          </a:xfrm>
          <a:prstGeom prst="rect">
            <a:avLst/>
          </a:prstGeom>
          <a:ln>
            <a:noFill/>
          </a:ln>
          <a:extLst>
            <a:ext uri="{53640926-AAD7-44D8-BBD7-CCE9431645EC}">
              <a14:shadowObscured xmlns:a14="http://schemas.microsoft.com/office/drawing/2010/main"/>
            </a:ext>
          </a:extLst>
        </p:spPr>
      </p:pic>
      <p:pic>
        <p:nvPicPr>
          <p:cNvPr id="4" name="Рисунок 3"/>
          <p:cNvPicPr>
            <a:picLocks noChangeAspect="1"/>
          </p:cNvPicPr>
          <p:nvPr/>
        </p:nvPicPr>
        <p:blipFill>
          <a:blip r:embed="rId3"/>
          <a:stretch>
            <a:fillRect/>
          </a:stretch>
        </p:blipFill>
        <p:spPr>
          <a:xfrm>
            <a:off x="2752344" y="1316736"/>
            <a:ext cx="6431814" cy="5450520"/>
          </a:xfrm>
          <a:prstGeom prst="rect">
            <a:avLst/>
          </a:prstGeom>
        </p:spPr>
      </p:pic>
    </p:spTree>
    <p:extLst>
      <p:ext uri="{BB962C8B-B14F-4D97-AF65-F5344CB8AC3E}">
        <p14:creationId xmlns:p14="http://schemas.microsoft.com/office/powerpoint/2010/main" val="1396487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658368" y="347472"/>
                <a:ext cx="11064240" cy="3369384"/>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Проблема принятия решения в нечетких условиях интерпретируется тогда как комплексное влияние нечеткой цели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𝐺</m:t>
                    </m:r>
                  </m:oMath>
                </a14:m>
                <a:r>
                  <a:rPr lang="ru-RU" sz="1600" dirty="0">
                    <a:effectLst/>
                    <a:latin typeface="Times New Roman" panose="02020603050405020304" pitchFamily="18" charset="0"/>
                    <a:ea typeface="Times New Roman" panose="02020603050405020304" pitchFamily="18" charset="0"/>
                  </a:rPr>
                  <a:t> и нечеткого ограничения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𝐶</m:t>
                    </m:r>
                  </m:oMath>
                </a14:m>
                <a:r>
                  <a:rPr lang="ru-RU" sz="1600" dirty="0">
                    <a:effectLst/>
                    <a:latin typeface="Times New Roman" panose="02020603050405020304" pitchFamily="18" charset="0"/>
                    <a:ea typeface="Times New Roman" panose="02020603050405020304" pitchFamily="18" charset="0"/>
                  </a:rPr>
                  <a:t> на выбор альтернатив и характеризуется пересечением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𝐺</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𝐶</m:t>
                    </m:r>
                  </m:oMath>
                </a14:m>
                <a:r>
                  <a:rPr lang="ru-RU" sz="1600" dirty="0">
                    <a:effectLst/>
                    <a:latin typeface="Times New Roman" panose="02020603050405020304" pitchFamily="18" charset="0"/>
                    <a:ea typeface="Times New Roman" panose="02020603050405020304" pitchFamily="18" charset="0"/>
                  </a:rPr>
                  <a:t>, которое и образует нечеткое множество решений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𝐷</m:t>
                    </m:r>
                  </m:oMath>
                </a14:m>
                <a:r>
                  <a:rPr lang="ru-RU" sz="1600" dirty="0">
                    <a:effectLst/>
                    <a:latin typeface="Times New Roman" panose="02020603050405020304" pitchFamily="18" charset="0"/>
                    <a:ea typeface="Times New Roman" panose="02020603050405020304" pitchFamily="18" charset="0"/>
                  </a:rPr>
                  <a:t>, т.е.</a:t>
                </a:r>
              </a:p>
              <a:p>
                <a:pPr indent="457200" algn="ctr">
                  <a:lnSpc>
                    <a:spcPct val="120000"/>
                  </a:lnSpc>
                  <a:spcAft>
                    <a:spcPts val="0"/>
                  </a:spcAft>
                </a:pPr>
                <a14:m>
                  <m:oMath xmlns:m="http://schemas.openxmlformats.org/officeDocument/2006/math">
                    <m:r>
                      <a:rPr lang="ru-RU" sz="1600" i="1">
                        <a:effectLst/>
                        <a:latin typeface="Cambria Math" panose="02040503050406030204" pitchFamily="18" charset="0"/>
                        <a:ea typeface="Times New Roman" panose="02020603050405020304" pitchFamily="18" charset="0"/>
                      </a:rPr>
                      <m:t>𝐷</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𝐺</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𝐶</m:t>
                    </m:r>
                  </m:oMath>
                </a14:m>
                <a:r>
                  <a:rPr lang="ru-RU" sz="1600" dirty="0">
                    <a:effectLst/>
                    <a:latin typeface="Times New Roman" panose="02020603050405020304" pitchFamily="18" charset="0"/>
                    <a:ea typeface="Times New Roman" panose="02020603050405020304" pitchFamily="18" charset="0"/>
                  </a:rPr>
                  <a:t>.</a:t>
                </a: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Функция принадлежности для множества решений задается соотношением</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r>
                            <a:rPr lang="en-US" sz="1600" i="1">
                              <a:effectLst/>
                              <a:latin typeface="Cambria Math" panose="02040503050406030204" pitchFamily="18" charset="0"/>
                              <a:ea typeface="Times New Roman" panose="02020603050405020304" pitchFamily="18" charset="0"/>
                            </a:rPr>
                            <m:t>𝐷</m:t>
                          </m:r>
                        </m:sub>
                      </m:sSub>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𝑥</m:t>
                      </m:r>
                      <m:r>
                        <a:rPr lang="en-US"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r>
                            <a:rPr lang="en-US" sz="1600" i="1">
                              <a:effectLst/>
                              <a:latin typeface="Cambria Math" panose="02040503050406030204" pitchFamily="18" charset="0"/>
                              <a:ea typeface="Times New Roman" panose="02020603050405020304" pitchFamily="18" charset="0"/>
                            </a:rPr>
                            <m:t>𝐺</m:t>
                          </m:r>
                        </m:sub>
                      </m:sSub>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 </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r>
                            <a:rPr lang="en-US" sz="1600" i="1">
                              <a:effectLst/>
                              <a:latin typeface="Cambria Math" panose="02040503050406030204" pitchFamily="18" charset="0"/>
                              <a:ea typeface="Times New Roman" panose="02020603050405020304" pitchFamily="18" charset="0"/>
                            </a:rPr>
                            <m:t>𝐶</m:t>
                          </m:r>
                        </m:sub>
                      </m:sSub>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𝑥</m:t>
                      </m:r>
                      <m:r>
                        <a:rPr lang="en-US" sz="1600" i="1">
                          <a:effectLst/>
                          <a:latin typeface="Cambria Math" panose="02040503050406030204" pitchFamily="18" charset="0"/>
                          <a:ea typeface="Times New Roman" panose="02020603050405020304" pitchFamily="18" charset="0"/>
                        </a:rPr>
                        <m:t>)</m:t>
                      </m:r>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В общем случае, если имеется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𝑛</m:t>
                    </m:r>
                  </m:oMath>
                </a14:m>
                <a:r>
                  <a:rPr lang="ru-RU" sz="1600" dirty="0">
                    <a:effectLst/>
                    <a:latin typeface="Times New Roman" panose="02020603050405020304" pitchFamily="18" charset="0"/>
                    <a:ea typeface="Times New Roman" panose="02020603050405020304" pitchFamily="18" charset="0"/>
                  </a:rPr>
                  <a:t> нечетких целей 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𝑚</m:t>
                    </m:r>
                  </m:oMath>
                </a14:m>
                <a:r>
                  <a:rPr lang="ru-RU" sz="1600" dirty="0">
                    <a:effectLst/>
                    <a:latin typeface="Times New Roman" panose="02020603050405020304" pitchFamily="18" charset="0"/>
                    <a:ea typeface="Times New Roman" panose="02020603050405020304" pitchFamily="18" charset="0"/>
                  </a:rPr>
                  <a:t> нечетких ограничений, то результирующее решение определяется пересечением всех заданных целей и ограничений, т.е.</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r>
                        <a:rPr lang="en-US" sz="1600" i="1">
                          <a:effectLst/>
                          <a:latin typeface="Cambria Math" panose="02040503050406030204" pitchFamily="18" charset="0"/>
                          <a:ea typeface="Times New Roman" panose="02020603050405020304" pitchFamily="18" charset="0"/>
                        </a:rPr>
                        <m:t>𝐷</m:t>
                      </m:r>
                      <m:r>
                        <a:rPr lang="en-US"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1</m:t>
                          </m:r>
                        </m:sub>
                      </m:sSub>
                      <m:r>
                        <a:rPr lang="en-US"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𝑛</m:t>
                          </m:r>
                        </m:sub>
                      </m:sSub>
                      <m:r>
                        <a:rPr lang="en-US"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𝐶</m:t>
                          </m:r>
                        </m:e>
                        <m:sub>
                          <m:r>
                            <a:rPr lang="en-US" sz="1600" i="1">
                              <a:effectLst/>
                              <a:latin typeface="Cambria Math" panose="02040503050406030204" pitchFamily="18" charset="0"/>
                              <a:ea typeface="Times New Roman" panose="02020603050405020304" pitchFamily="18" charset="0"/>
                            </a:rPr>
                            <m:t>1</m:t>
                          </m:r>
                        </m:sub>
                      </m:sSub>
                      <m:r>
                        <a:rPr lang="en-US"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𝐶</m:t>
                          </m:r>
                        </m:e>
                        <m:sub>
                          <m:r>
                            <a:rPr lang="en-US" sz="1600" i="1">
                              <a:effectLst/>
                              <a:latin typeface="Cambria Math" panose="02040503050406030204" pitchFamily="18" charset="0"/>
                              <a:ea typeface="Times New Roman" panose="02020603050405020304" pitchFamily="18" charset="0"/>
                            </a:rPr>
                            <m:t>𝑚</m:t>
                          </m:r>
                        </m:sub>
                      </m:sSub>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и, соответственно,</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r>
                            <a:rPr lang="en-US" sz="1600" i="1">
                              <a:effectLst/>
                              <a:latin typeface="Cambria Math" panose="02040503050406030204" pitchFamily="18" charset="0"/>
                              <a:ea typeface="Times New Roman" panose="02020603050405020304" pitchFamily="18" charset="0"/>
                            </a:rPr>
                            <m:t>𝐷</m:t>
                          </m:r>
                        </m:sub>
                      </m:sSub>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1</m:t>
                              </m:r>
                            </m:sub>
                          </m:sSub>
                        </m:sub>
                      </m:sSub>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 … ⋀</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𝑛</m:t>
                              </m:r>
                            </m:sub>
                          </m:sSub>
                        </m:sub>
                      </m:sSub>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1</m:t>
                              </m:r>
                            </m:sub>
                          </m:sSub>
                        </m:sub>
                      </m:sSub>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 … ⋀</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𝑚</m:t>
                              </m:r>
                            </m:sub>
                          </m:sSub>
                        </m:sub>
                      </m:sSub>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𝑥</m:t>
                      </m:r>
                      <m:r>
                        <a:rPr lang="en-US" sz="1600" i="1">
                          <a:effectLst/>
                          <a:latin typeface="Cambria Math" panose="02040503050406030204" pitchFamily="18" charset="0"/>
                          <a:ea typeface="Times New Roman" panose="02020603050405020304" pitchFamily="18" charset="0"/>
                        </a:rPr>
                        <m:t>)</m:t>
                      </m:r>
                    </m:oMath>
                  </m:oMathPara>
                </a14:m>
                <a:endParaRPr lang="ru-RU" sz="1600" dirty="0">
                  <a:effectLst/>
                  <a:latin typeface="Times New Roman" panose="02020603050405020304" pitchFamily="18" charset="0"/>
                  <a:ea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658368" y="347472"/>
                <a:ext cx="11064240" cy="3369384"/>
              </a:xfrm>
              <a:prstGeom prst="rect">
                <a:avLst/>
              </a:prstGeom>
              <a:blipFill>
                <a:blip r:embed="rId2"/>
                <a:stretch>
                  <a:fillRect l="-275" r="-2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Прямоугольник 2"/>
              <p:cNvSpPr/>
              <p:nvPr/>
            </p:nvSpPr>
            <p:spPr>
              <a:xfrm>
                <a:off x="512064" y="4184066"/>
                <a:ext cx="11210544" cy="2496261"/>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Пусть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𝑓</m:t>
                    </m:r>
                  </m:oMath>
                </a14:m>
                <a:r>
                  <a:rPr lang="ru-RU" sz="1600" dirty="0">
                    <a:effectLst/>
                    <a:latin typeface="Times New Roman" panose="02020603050405020304" pitchFamily="18" charset="0"/>
                    <a:ea typeface="Times New Roman" panose="02020603050405020304" pitchFamily="18" charset="0"/>
                  </a:rPr>
                  <a:t> – отображение из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𝑋</m:t>
                    </m:r>
                  </m:oMath>
                </a14:m>
                <a:r>
                  <a:rPr lang="ru-RU" sz="1600" dirty="0">
                    <a:effectLst/>
                    <a:latin typeface="Times New Roman" panose="02020603050405020304" pitchFamily="18" charset="0"/>
                    <a:ea typeface="Times New Roman" panose="02020603050405020304" pitchFamily="18" charset="0"/>
                  </a:rPr>
                  <a:t> в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𝑌</m:t>
                    </m:r>
                  </m:oMath>
                </a14:m>
                <a:r>
                  <a:rPr lang="ru-RU" sz="1600" dirty="0">
                    <a:effectLst/>
                    <a:latin typeface="Times New Roman" panose="02020603050405020304" pitchFamily="18" charset="0"/>
                    <a:ea typeface="Times New Roman" panose="02020603050405020304" pitchFamily="18" charset="0"/>
                  </a:rPr>
                  <a:t>, причем переменная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𝑥</m:t>
                    </m:r>
                  </m:oMath>
                </a14:m>
                <a:r>
                  <a:rPr lang="ru-RU" sz="1600" dirty="0">
                    <a:effectLst/>
                    <a:latin typeface="Times New Roman" panose="02020603050405020304" pitchFamily="18" charset="0"/>
                    <a:ea typeface="Times New Roman" panose="02020603050405020304" pitchFamily="18" charset="0"/>
                  </a:rPr>
                  <a:t> обозначает входное воздействие, а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𝑦</m:t>
                    </m:r>
                  </m:oMath>
                </a14:m>
                <a:r>
                  <a:rPr lang="ru-RU" sz="1600" dirty="0">
                    <a:effectLst/>
                    <a:latin typeface="Times New Roman" panose="02020603050405020304" pitchFamily="18" charset="0"/>
                    <a:ea typeface="Times New Roman" panose="02020603050405020304" pitchFamily="18" charset="0"/>
                  </a:rPr>
                  <a:t> — соответствующий выход.</a:t>
                </a: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Предположим, что нечеткая цель задана как нечеткое множество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𝐺</m:t>
                    </m:r>
                  </m:oMath>
                </a14:m>
                <a:r>
                  <a:rPr lang="ru-RU" sz="1600" dirty="0">
                    <a:effectLst/>
                    <a:latin typeface="Times New Roman" panose="02020603050405020304" pitchFamily="18" charset="0"/>
                    <a:ea typeface="Times New Roman" panose="02020603050405020304" pitchFamily="18" charset="0"/>
                  </a:rPr>
                  <a:t> в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𝑌</m:t>
                    </m:r>
                  </m:oMath>
                </a14:m>
                <a:r>
                  <a:rPr lang="ru-RU" sz="1600" dirty="0">
                    <a:effectLst/>
                    <a:latin typeface="Times New Roman" panose="02020603050405020304" pitchFamily="18" charset="0"/>
                    <a:ea typeface="Times New Roman" panose="02020603050405020304" pitchFamily="18" charset="0"/>
                  </a:rPr>
                  <a:t>, в то время как нечеткое ограничение — нечеткое множество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𝐶</m:t>
                    </m:r>
                  </m:oMath>
                </a14:m>
                <a:r>
                  <a:rPr lang="ru-RU" sz="1600" dirty="0">
                    <a:effectLst/>
                    <a:latin typeface="Times New Roman" panose="02020603050405020304" pitchFamily="18" charset="0"/>
                    <a:ea typeface="Times New Roman" panose="02020603050405020304" pitchFamily="18" charset="0"/>
                  </a:rPr>
                  <a:t> в пространстве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𝑋</m:t>
                    </m:r>
                  </m:oMath>
                </a14:m>
                <a:r>
                  <a:rPr lang="ru-RU" sz="1600" dirty="0">
                    <a:effectLst/>
                    <a:latin typeface="Times New Roman" panose="02020603050405020304" pitchFamily="18" charset="0"/>
                    <a:ea typeface="Times New Roman" panose="02020603050405020304" pitchFamily="18" charset="0"/>
                  </a:rPr>
                  <a:t>. Имея нечеткое множество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𝐺</m:t>
                    </m:r>
                  </m:oMath>
                </a14:m>
                <a:r>
                  <a:rPr lang="ru-RU" sz="1600" dirty="0">
                    <a:effectLst/>
                    <a:latin typeface="Times New Roman" panose="02020603050405020304" pitchFamily="18" charset="0"/>
                    <a:ea typeface="Times New Roman" panose="02020603050405020304" pitchFamily="18" charset="0"/>
                  </a:rPr>
                  <a:t> в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𝑌</m:t>
                    </m:r>
                  </m:oMath>
                </a14:m>
                <a:r>
                  <a:rPr lang="ru-RU" sz="1600" dirty="0">
                    <a:effectLst/>
                    <a:latin typeface="Times New Roman" panose="02020603050405020304" pitchFamily="18" charset="0"/>
                    <a:ea typeface="Times New Roman" panose="02020603050405020304" pitchFamily="18" charset="0"/>
                  </a:rPr>
                  <a:t>, можно найти нечеткое множество </a:t>
                </a:r>
                <a14:m>
                  <m:oMath xmlns:m="http://schemas.openxmlformats.org/officeDocument/2006/math">
                    <m:acc>
                      <m:accPr>
                        <m:chr m:val="̅"/>
                        <m:ctrlPr>
                          <a:rPr lang="ru-RU" sz="1600" i="1">
                            <a:effectLst/>
                            <a:latin typeface="Cambria Math" panose="02040503050406030204" pitchFamily="18" charset="0"/>
                            <a:ea typeface="Times New Roman" panose="02020603050405020304" pitchFamily="18" charset="0"/>
                          </a:rPr>
                        </m:ctrlPr>
                      </m:accPr>
                      <m:e>
                        <m:r>
                          <a:rPr lang="ru-RU" sz="1600" i="1">
                            <a:effectLst/>
                            <a:latin typeface="Cambria Math" panose="02040503050406030204" pitchFamily="18" charset="0"/>
                            <a:ea typeface="Times New Roman" panose="02020603050405020304" pitchFamily="18" charset="0"/>
                          </a:rPr>
                          <m:t>𝐺</m:t>
                        </m:r>
                      </m:e>
                    </m:acc>
                  </m:oMath>
                </a14:m>
                <a:r>
                  <a:rPr lang="ru-RU" sz="1600" dirty="0">
                    <a:effectLst/>
                    <a:latin typeface="Times New Roman" panose="02020603050405020304" pitchFamily="18" charset="0"/>
                    <a:ea typeface="Times New Roman" panose="02020603050405020304" pitchFamily="18" charset="0"/>
                  </a:rPr>
                  <a:t> в X, которое индуцирует G в Y. Функция принадлежности </a:t>
                </a:r>
                <a14:m>
                  <m:oMath xmlns:m="http://schemas.openxmlformats.org/officeDocument/2006/math">
                    <m:acc>
                      <m:accPr>
                        <m:chr m:val="̅"/>
                        <m:ctrlPr>
                          <a:rPr lang="ru-RU" sz="1600" i="1">
                            <a:effectLst/>
                            <a:latin typeface="Cambria Math" panose="02040503050406030204" pitchFamily="18" charset="0"/>
                            <a:ea typeface="Times New Roman" panose="02020603050405020304" pitchFamily="18" charset="0"/>
                          </a:rPr>
                        </m:ctrlPr>
                      </m:accPr>
                      <m:e>
                        <m:r>
                          <a:rPr lang="ru-RU" sz="1600" i="1">
                            <a:effectLst/>
                            <a:latin typeface="Cambria Math" panose="02040503050406030204" pitchFamily="18" charset="0"/>
                            <a:ea typeface="Times New Roman" panose="02020603050405020304" pitchFamily="18" charset="0"/>
                          </a:rPr>
                          <m:t>𝐺</m:t>
                        </m:r>
                      </m:e>
                    </m:acc>
                  </m:oMath>
                </a14:m>
                <a:r>
                  <a:rPr lang="ru-RU" sz="1600" dirty="0">
                    <a:effectLst/>
                    <a:latin typeface="Times New Roman" panose="02020603050405020304" pitchFamily="18" charset="0"/>
                    <a:ea typeface="Times New Roman" panose="02020603050405020304" pitchFamily="18" charset="0"/>
                  </a:rPr>
                  <a:t> в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𝑌</m:t>
                    </m:r>
                  </m:oMath>
                </a14:m>
                <a:r>
                  <a:rPr lang="ru-RU" sz="1600" dirty="0">
                    <a:effectLst/>
                    <a:latin typeface="Times New Roman" panose="02020603050405020304" pitchFamily="18" charset="0"/>
                    <a:ea typeface="Times New Roman" panose="02020603050405020304" pitchFamily="18" charset="0"/>
                  </a:rPr>
                  <a:t> задается равенством</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acc>
                            <m:accPr>
                              <m:chr m:val="̅"/>
                              <m:ctrlPr>
                                <a:rPr lang="ru-RU" sz="1600" i="1">
                                  <a:effectLst/>
                                  <a:latin typeface="Cambria Math" panose="02040503050406030204" pitchFamily="18" charset="0"/>
                                  <a:ea typeface="Times New Roman" panose="02020603050405020304" pitchFamily="18" charset="0"/>
                                </a:rPr>
                              </m:ctrlPr>
                            </m:accPr>
                            <m:e>
                              <m:r>
                                <a:rPr lang="en-US" sz="1600" i="1">
                                  <a:effectLst/>
                                  <a:latin typeface="Cambria Math" panose="02040503050406030204" pitchFamily="18" charset="0"/>
                                  <a:ea typeface="Times New Roman" panose="02020603050405020304" pitchFamily="18" charset="0"/>
                                </a:rPr>
                                <m:t>𝐺</m:t>
                              </m:r>
                            </m:e>
                          </m:acc>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𝐺</m:t>
                          </m:r>
                        </m:sub>
                      </m:sSub>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После этого решение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𝐷</m:t>
                    </m:r>
                  </m:oMath>
                </a14:m>
                <a:r>
                  <a:rPr lang="ru-RU" sz="1600" dirty="0">
                    <a:effectLst/>
                    <a:latin typeface="Times New Roman" panose="02020603050405020304" pitchFamily="18" charset="0"/>
                    <a:ea typeface="Times New Roman" panose="02020603050405020304" pitchFamily="18" charset="0"/>
                  </a:rPr>
                  <a:t> может быть выражено пересечением множеств </a:t>
                </a:r>
                <a14:m>
                  <m:oMath xmlns:m="http://schemas.openxmlformats.org/officeDocument/2006/math">
                    <m:acc>
                      <m:accPr>
                        <m:chr m:val="̅"/>
                        <m:ctrlPr>
                          <a:rPr lang="ru-RU" sz="1600" i="1">
                            <a:effectLst/>
                            <a:latin typeface="Cambria Math" panose="02040503050406030204" pitchFamily="18" charset="0"/>
                            <a:ea typeface="Times New Roman" panose="02020603050405020304" pitchFamily="18" charset="0"/>
                          </a:rPr>
                        </m:ctrlPr>
                      </m:accPr>
                      <m:e>
                        <m:r>
                          <a:rPr lang="ru-RU" sz="1600" i="1">
                            <a:effectLst/>
                            <a:latin typeface="Cambria Math" panose="02040503050406030204" pitchFamily="18" charset="0"/>
                            <a:ea typeface="Times New Roman" panose="02020603050405020304" pitchFamily="18" charset="0"/>
                          </a:rPr>
                          <m:t>𝐺</m:t>
                        </m:r>
                      </m:e>
                    </m:acc>
                  </m:oMath>
                </a14:m>
                <a:r>
                  <a:rPr lang="ru-RU" sz="1600" dirty="0">
                    <a:effectLst/>
                    <a:latin typeface="Times New Roman" panose="02020603050405020304" pitchFamily="18" charset="0"/>
                    <a:ea typeface="Times New Roman" panose="02020603050405020304" pitchFamily="18" charset="0"/>
                  </a:rPr>
                  <a:t> 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𝐶</m:t>
                    </m:r>
                  </m:oMath>
                </a14:m>
                <a:r>
                  <a:rPr lang="ru-RU" sz="1600" dirty="0">
                    <a:effectLst/>
                    <a:latin typeface="Times New Roman" panose="02020603050405020304" pitchFamily="18" charset="0"/>
                    <a:ea typeface="Times New Roman" panose="02020603050405020304" pitchFamily="18" charset="0"/>
                  </a:rPr>
                  <a:t>. Используя предыдущее соотношение, можно записать</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𝐷</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𝐺</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𝑓</m:t>
                          </m:r>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e>
                      </m:d>
                      <m:r>
                        <a:rPr lang="en-US" sz="1600" i="1">
                          <a:effectLst/>
                          <a:latin typeface="Cambria Math" panose="02040503050406030204" pitchFamily="18" charset="0"/>
                          <a:ea typeface="Times New Roman" panose="02020603050405020304" pitchFamily="18" charset="0"/>
                        </a:rPr>
                        <m:t> ⋀ </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r>
                            <a:rPr lang="en-US" sz="1600" i="1">
                              <a:effectLst/>
                              <a:latin typeface="Cambria Math" panose="02040503050406030204" pitchFamily="18" charset="0"/>
                              <a:ea typeface="Times New Roman" panose="02020603050405020304" pitchFamily="18" charset="0"/>
                            </a:rPr>
                            <m:t>𝐶</m:t>
                          </m:r>
                        </m:sub>
                      </m:sSub>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𝑥</m:t>
                      </m:r>
                      <m:r>
                        <a:rPr lang="en-US" sz="1600" i="1">
                          <a:effectLst/>
                          <a:latin typeface="Cambria Math" panose="02040503050406030204" pitchFamily="18" charset="0"/>
                          <a:ea typeface="Times New Roman" panose="02020603050405020304" pitchFamily="18" charset="0"/>
                        </a:rPr>
                        <m:t>)</m:t>
                      </m:r>
                    </m:oMath>
                  </m:oMathPara>
                </a14:m>
                <a:endParaRPr lang="ru-RU" sz="1600" dirty="0">
                  <a:effectLst/>
                  <a:latin typeface="Times New Roman" panose="02020603050405020304" pitchFamily="18" charset="0"/>
                  <a:ea typeface="Times New Roman" panose="02020603050405020304" pitchFamily="18" charset="0"/>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512064" y="4184066"/>
                <a:ext cx="11210544" cy="2496261"/>
              </a:xfrm>
              <a:prstGeom prst="rect">
                <a:avLst/>
              </a:prstGeom>
              <a:blipFill>
                <a:blip r:embed="rId3"/>
                <a:stretch>
                  <a:fillRect l="-272" r="-272"/>
                </a:stretch>
              </a:blipFill>
            </p:spPr>
            <p:txBody>
              <a:bodyPr/>
              <a:lstStyle/>
              <a:p>
                <a:r>
                  <a:rPr lang="ru-RU">
                    <a:noFill/>
                  </a:rPr>
                  <a:t> </a:t>
                </a:r>
              </a:p>
            </p:txBody>
          </p:sp>
        </mc:Fallback>
      </mc:AlternateContent>
    </p:spTree>
    <p:extLst>
      <p:ext uri="{BB962C8B-B14F-4D97-AF65-F5344CB8AC3E}">
        <p14:creationId xmlns:p14="http://schemas.microsoft.com/office/powerpoint/2010/main" val="1649149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72040"/>
            <a:ext cx="7036157" cy="429413"/>
          </a:xfrm>
          <a:prstGeom prst="rect">
            <a:avLst/>
          </a:prstGeom>
        </p:spPr>
        <p:txBody>
          <a:bodyPr wrap="none">
            <a:spAutoFit/>
          </a:bodyPr>
          <a:lstStyle/>
          <a:p>
            <a:pPr indent="457200" algn="just">
              <a:lnSpc>
                <a:spcPct val="120000"/>
              </a:lnSpc>
              <a:spcAft>
                <a:spcPts val="0"/>
              </a:spcAft>
            </a:pPr>
            <a:r>
              <a:rPr lang="ru-RU" sz="2000" b="1" i="1" dirty="0">
                <a:latin typeface="Times New Roman" panose="02020603050405020304" pitchFamily="18" charset="0"/>
                <a:ea typeface="Times New Roman" panose="02020603050405020304" pitchFamily="18" charset="0"/>
              </a:rPr>
              <a:t>Задачи нечеткого математического программирования</a:t>
            </a:r>
            <a:endParaRPr lang="ru-RU" sz="20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Прямоугольник 2"/>
              <p:cNvSpPr/>
              <p:nvPr/>
            </p:nvSpPr>
            <p:spPr>
              <a:xfrm>
                <a:off x="82296" y="689497"/>
                <a:ext cx="11640312" cy="978729"/>
              </a:xfrm>
              <a:prstGeom prst="rect">
                <a:avLst/>
              </a:prstGeom>
            </p:spPr>
            <p:txBody>
              <a:bodyPr wrap="square">
                <a:spAutoFit/>
              </a:bodyPr>
              <a:lstStyle/>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rPr>
                        <m:t>𝑓</m:t>
                      </m:r>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𝑚𝑎𝑥</m:t>
                      </m:r>
                      <m:r>
                        <a:rPr lang="en-US" sz="1600" i="1">
                          <a:effectLst/>
                          <a:latin typeface="Cambria Math" panose="02040503050406030204" pitchFamily="18" charset="0"/>
                          <a:ea typeface="Times New Roman" panose="02020603050405020304" pitchFamily="18" charset="0"/>
                        </a:rPr>
                        <m:t>, при </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𝜑</m:t>
                          </m:r>
                        </m:e>
                        <m:sub>
                          <m:r>
                            <a:rPr lang="en-US" sz="1600" i="1">
                              <a:effectLst/>
                              <a:latin typeface="Cambria Math" panose="02040503050406030204" pitchFamily="18" charset="0"/>
                              <a:ea typeface="Times New Roman" panose="02020603050405020304" pitchFamily="18" charset="0"/>
                            </a:rPr>
                            <m:t>𝑖</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ru-RU" sz="1600" i="1">
                          <a:effectLst/>
                          <a:latin typeface="Cambria Math" panose="02040503050406030204" pitchFamily="18" charset="0"/>
                          <a:ea typeface="Times New Roman" panose="02020603050405020304" pitchFamily="18" charset="0"/>
                        </a:rPr>
                        <m:t>≤0,  </m:t>
                      </m:r>
                      <m:r>
                        <a:rPr lang="ru-RU" sz="1600" i="1">
                          <a:effectLst/>
                          <a:latin typeface="Cambria Math" panose="02040503050406030204" pitchFamily="18" charset="0"/>
                          <a:ea typeface="Times New Roman" panose="02020603050405020304" pitchFamily="18" charset="0"/>
                        </a:rPr>
                        <m:t>𝑖</m:t>
                      </m:r>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𝑚</m:t>
                      </m:r>
                      <m:r>
                        <a:rPr lang="ru-RU" sz="1600" i="1">
                          <a:effectLst/>
                          <a:latin typeface="Cambria Math" panose="02040503050406030204" pitchFamily="18" charset="0"/>
                          <a:ea typeface="Times New Roman" panose="02020603050405020304" pitchFamily="18" charset="0"/>
                        </a:rPr>
                        <m:t>, </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𝑋</m:t>
                      </m:r>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где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𝑋</m:t>
                    </m:r>
                  </m:oMath>
                </a14:m>
                <a:r>
                  <a:rPr lang="ru-RU" sz="1600" dirty="0">
                    <a:effectLst/>
                    <a:latin typeface="Times New Roman" panose="02020603050405020304" pitchFamily="18" charset="0"/>
                    <a:ea typeface="Times New Roman" panose="02020603050405020304" pitchFamily="18" charset="0"/>
                  </a:rPr>
                  <a:t> — заданное множество альтернатив,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𝑅</m:t>
                    </m:r>
                  </m:oMath>
                </a14:m>
                <a:r>
                  <a:rPr lang="ru-RU" sz="1600" dirty="0">
                    <a:effectLst/>
                    <a:latin typeface="Times New Roman" panose="02020603050405020304" pitchFamily="18" charset="0"/>
                    <a:ea typeface="Times New Roman" panose="02020603050405020304" pitchFamily="18" charset="0"/>
                  </a:rPr>
                  <a:t> – заданная функция, которую нужно максимизировать, 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𝜑</m:t>
                        </m:r>
                      </m:e>
                      <m:sub>
                        <m:r>
                          <a:rPr lang="en-US" sz="1600" i="1">
                            <a:effectLst/>
                            <a:latin typeface="Cambria Math" panose="02040503050406030204" pitchFamily="18" charset="0"/>
                            <a:ea typeface="Times New Roman" panose="02020603050405020304" pitchFamily="18" charset="0"/>
                          </a:rPr>
                          <m:t>𝑖</m:t>
                        </m:r>
                      </m:sub>
                    </m:sSub>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𝑅</m:t>
                    </m:r>
                  </m:oMath>
                </a14:m>
                <a:r>
                  <a:rPr lang="ru-RU" sz="1600" dirty="0">
                    <a:effectLst/>
                    <a:latin typeface="Times New Roman" panose="02020603050405020304" pitchFamily="18" charset="0"/>
                    <a:ea typeface="Times New Roman" panose="02020603050405020304" pitchFamily="18" charset="0"/>
                  </a:rPr>
                  <a:t> – заданные функции ограничений.</a:t>
                </a: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82296" y="689497"/>
                <a:ext cx="11640312" cy="978729"/>
              </a:xfrm>
              <a:prstGeom prst="rect">
                <a:avLst/>
              </a:prstGeom>
              <a:blipFill>
                <a:blip r:embed="rId2"/>
                <a:stretch>
                  <a:fillRect l="-314" r="-262" b="-434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Прямоугольник 3"/>
              <p:cNvSpPr/>
              <p:nvPr/>
            </p:nvSpPr>
            <p:spPr>
              <a:xfrm>
                <a:off x="82296" y="1756270"/>
                <a:ext cx="11814048" cy="584775"/>
              </a:xfrm>
              <a:prstGeom prst="rect">
                <a:avLst/>
              </a:prstGeom>
            </p:spPr>
            <p:txBody>
              <a:bodyPr wrap="square">
                <a:spAutoFit/>
              </a:bodyPr>
              <a:lstStyle/>
              <a:p>
                <a:r>
                  <a:rPr lang="ru-RU" sz="1600" dirty="0">
                    <a:latin typeface="Times New Roman" panose="02020603050405020304" pitchFamily="18" charset="0"/>
                    <a:ea typeface="Times New Roman" panose="02020603050405020304" pitchFamily="18" charset="0"/>
                  </a:rPr>
                  <a:t>При моделировании в нечеткой форме реальных задач принятия решений в распоряжении исследователя-математика могут оказаться лишь нечеткие описания функции </a:t>
                </a:r>
                <a14:m>
                  <m:oMath xmlns:m="http://schemas.openxmlformats.org/officeDocument/2006/math">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𝑓</m:t>
                    </m:r>
                  </m:oMath>
                </a14:m>
                <a:r>
                  <a:rPr lang="ru-RU" sz="1600" dirty="0">
                    <a:effectLst/>
                    <a:latin typeface="Times New Roman" panose="02020603050405020304" pitchFamily="18" charset="0"/>
                    <a:ea typeface="Times New Roman" panose="02020603050405020304" pitchFamily="18" charset="0"/>
                  </a:rPr>
                  <a:t> и </a:t>
                </a:r>
                <a14:m>
                  <m:oMath xmlns:m="http://schemas.openxmlformats.org/officeDocument/2006/math">
                    <m:sSub>
                      <m:sSubPr>
                        <m:ctrlPr>
                          <a:rPr lang="ru-RU" sz="1600" i="1">
                            <a:effectLst/>
                            <a:latin typeface="Cambria Math" panose="02040503050406030204" pitchFamily="18" charset="0"/>
                          </a:rPr>
                        </m:ctrlPr>
                      </m:sSubPr>
                      <m:e>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𝜑</m:t>
                        </m:r>
                      </m:e>
                      <m: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ru-RU" sz="1600" dirty="0">
                    <a:effectLst/>
                    <a:latin typeface="Times New Roman" panose="02020603050405020304" pitchFamily="18" charset="0"/>
                    <a:ea typeface="Times New Roman" panose="02020603050405020304" pitchFamily="18" charset="0"/>
                  </a:rPr>
                  <a:t>, параметров, от которых зависят эти функции, и самого множества </a:t>
                </a:r>
                <a14:m>
                  <m:oMath xmlns:m="http://schemas.openxmlformats.org/officeDocument/2006/math">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𝑋</m:t>
                    </m:r>
                  </m:oMath>
                </a14:m>
                <a:r>
                  <a:rPr lang="ru-RU" sz="1600" dirty="0">
                    <a:effectLst/>
                    <a:latin typeface="Times New Roman" panose="02020603050405020304" pitchFamily="18" charset="0"/>
                    <a:ea typeface="Times New Roman" panose="02020603050405020304" pitchFamily="18" charset="0"/>
                  </a:rPr>
                  <a:t>.</a:t>
                </a:r>
                <a:endParaRPr lang="ru-RU" sz="1600" dirty="0"/>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82296" y="1756270"/>
                <a:ext cx="11814048" cy="584775"/>
              </a:xfrm>
              <a:prstGeom prst="rect">
                <a:avLst/>
              </a:prstGeom>
              <a:blipFill>
                <a:blip r:embed="rId3"/>
                <a:stretch>
                  <a:fillRect l="-310" t="-3125" r="-516" b="-114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p:cNvSpPr/>
              <p:nvPr/>
            </p:nvSpPr>
            <p:spPr>
              <a:xfrm>
                <a:off x="196596" y="2530057"/>
                <a:ext cx="11585448" cy="4129336"/>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Перечислим некоторые из таких формулировок.</a:t>
                </a:r>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i="1" dirty="0">
                    <a:effectLst/>
                    <a:latin typeface="Times New Roman" panose="02020603050405020304" pitchFamily="18" charset="0"/>
                    <a:ea typeface="Times New Roman" panose="02020603050405020304" pitchFamily="18" charset="0"/>
                  </a:rPr>
                  <a:t>Задача 1.</a:t>
                </a:r>
                <a:r>
                  <a:rPr lang="ru-RU" sz="1600" dirty="0">
                    <a:effectLst/>
                    <a:latin typeface="Times New Roman" panose="02020603050405020304" pitchFamily="18" charset="0"/>
                    <a:ea typeface="Times New Roman" panose="02020603050405020304" pitchFamily="18" charset="0"/>
                  </a:rPr>
                  <a:t> Максимизация заданной обычной функции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𝑅</m:t>
                    </m:r>
                  </m:oMath>
                </a14:m>
                <a:r>
                  <a:rPr lang="ru-RU" sz="1600" dirty="0">
                    <a:effectLst/>
                    <a:latin typeface="Times New Roman" panose="02020603050405020304" pitchFamily="18" charset="0"/>
                    <a:ea typeface="Times New Roman" panose="02020603050405020304" pitchFamily="18" charset="0"/>
                  </a:rPr>
                  <a:t> на заданном нечетком множестве допустимых альтернатив </a:t>
                </a:r>
                <a14:m>
                  <m:oMath xmlns:m="http://schemas.openxmlformats.org/officeDocument/2006/math">
                    <m:r>
                      <a:rPr lang="ru-RU" sz="1600" i="1">
                        <a:effectLst/>
                        <a:latin typeface="Cambria Math" panose="02040503050406030204" pitchFamily="18" charset="0"/>
                        <a:ea typeface="Times New Roman" panose="02020603050405020304" pitchFamily="18" charset="0"/>
                      </a:rPr>
                      <m:t>𝜇</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𝑅</m:t>
                    </m:r>
                  </m:oMath>
                </a14:m>
                <a:r>
                  <a:rPr lang="ru-RU" sz="1600" dirty="0">
                    <a:effectLst/>
                    <a:latin typeface="Times New Roman" panose="02020603050405020304" pitchFamily="18" charset="0"/>
                    <a:ea typeface="Times New Roman" panose="02020603050405020304" pitchFamily="18" charset="0"/>
                  </a:rPr>
                  <a:t>.</a:t>
                </a:r>
              </a:p>
              <a:p>
                <a:pPr indent="457200" algn="just">
                  <a:lnSpc>
                    <a:spcPct val="120000"/>
                  </a:lnSpc>
                  <a:spcAft>
                    <a:spcPts val="0"/>
                  </a:spcAft>
                </a:pPr>
                <a:r>
                  <a:rPr lang="ru-RU" sz="1600" i="1" dirty="0">
                    <a:effectLst/>
                    <a:latin typeface="Times New Roman" panose="02020603050405020304" pitchFamily="18" charset="0"/>
                    <a:ea typeface="Times New Roman" panose="02020603050405020304" pitchFamily="18" charset="0"/>
                  </a:rPr>
                  <a:t>Задача 2.</a:t>
                </a:r>
                <a:r>
                  <a:rPr lang="ru-RU" sz="1600" dirty="0">
                    <a:effectLst/>
                    <a:latin typeface="Times New Roman" panose="02020603050405020304" pitchFamily="18" charset="0"/>
                    <a:ea typeface="Times New Roman" panose="02020603050405020304" pitchFamily="18" charset="0"/>
                  </a:rPr>
                  <a:t> Нечеткий вариант стандартной задачи математического программирования. Пусть определена следующая задача:</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r>
                        <a:rPr lang="en-US" sz="1600" i="1">
                          <a:effectLst/>
                          <a:latin typeface="Cambria Math" panose="02040503050406030204" pitchFamily="18" charset="0"/>
                          <a:ea typeface="Times New Roman" panose="02020603050405020304" pitchFamily="18" charset="0"/>
                        </a:rPr>
                        <m:t>𝑓</m:t>
                      </m:r>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𝑚𝑎𝑥</m:t>
                      </m:r>
                      <m:r>
                        <a:rPr lang="en-US" sz="1600" i="1">
                          <a:effectLst/>
                          <a:latin typeface="Cambria Math" panose="02040503050406030204" pitchFamily="18" charset="0"/>
                          <a:ea typeface="Times New Roman" panose="02020603050405020304" pitchFamily="18" charset="0"/>
                        </a:rPr>
                        <m:t>, при </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𝜑</m:t>
                          </m:r>
                        </m:e>
                        <m:sub>
                          <m:r>
                            <a:rPr lang="en-US" sz="1600" i="1">
                              <a:effectLst/>
                              <a:latin typeface="Cambria Math" panose="02040503050406030204" pitchFamily="18" charset="0"/>
                              <a:ea typeface="Times New Roman" panose="02020603050405020304" pitchFamily="18" charset="0"/>
                            </a:rPr>
                            <m:t>𝑖</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ru-RU" sz="1600" i="1">
                          <a:effectLst/>
                          <a:latin typeface="Cambria Math" panose="02040503050406030204" pitchFamily="18" charset="0"/>
                          <a:ea typeface="Times New Roman" panose="02020603050405020304" pitchFamily="18" charset="0"/>
                        </a:rPr>
                        <m:t>≤0,  </m:t>
                      </m:r>
                      <m:r>
                        <a:rPr lang="ru-RU" sz="1600" i="1">
                          <a:effectLst/>
                          <a:latin typeface="Cambria Math" panose="02040503050406030204" pitchFamily="18" charset="0"/>
                          <a:ea typeface="Times New Roman" panose="02020603050405020304" pitchFamily="18" charset="0"/>
                        </a:rPr>
                        <m:t>𝑖</m:t>
                      </m:r>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𝑚</m:t>
                      </m:r>
                      <m:r>
                        <a:rPr lang="ru-RU" sz="1600" i="1">
                          <a:effectLst/>
                          <a:latin typeface="Cambria Math" panose="02040503050406030204" pitchFamily="18" charset="0"/>
                          <a:ea typeface="Times New Roman" panose="02020603050405020304" pitchFamily="18" charset="0"/>
                        </a:rPr>
                        <m:t>, </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𝑋</m:t>
                      </m:r>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Нечеткий вариант этой задачи получается, если «смягчить» ограничения, т.е. допустить возможность их нарушения с той или иной степенью. Кроме того, вместо максимизации функции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можно стремиться к достижению некоторого заданного значения этой функции, причем различным отклонениям значения функции от этой величины приписывать разные степени допустимости.</a:t>
                </a:r>
              </a:p>
              <a:p>
                <a:pPr indent="457200" algn="just">
                  <a:lnSpc>
                    <a:spcPct val="120000"/>
                  </a:lnSpc>
                  <a:spcAft>
                    <a:spcPts val="0"/>
                  </a:spcAft>
                </a:pPr>
                <a:r>
                  <a:rPr lang="ru-RU" sz="1600" i="1" dirty="0">
                    <a:effectLst/>
                    <a:latin typeface="Times New Roman" panose="02020603050405020304" pitchFamily="18" charset="0"/>
                    <a:ea typeface="Times New Roman" panose="02020603050405020304" pitchFamily="18" charset="0"/>
                  </a:rPr>
                  <a:t>Задача 3.</a:t>
                </a:r>
                <a:r>
                  <a:rPr lang="ru-RU" sz="1600" dirty="0">
                    <a:effectLst/>
                    <a:latin typeface="Times New Roman" panose="02020603050405020304" pitchFamily="18" charset="0"/>
                    <a:ea typeface="Times New Roman" panose="02020603050405020304" pitchFamily="18" charset="0"/>
                  </a:rPr>
                  <a:t> Нечетко описана «</a:t>
                </a:r>
                <a:r>
                  <a:rPr lang="ru-RU" sz="1600" dirty="0" err="1">
                    <a:effectLst/>
                    <a:latin typeface="Times New Roman" panose="02020603050405020304" pitchFamily="18" charset="0"/>
                    <a:ea typeface="Times New Roman" panose="02020603050405020304" pitchFamily="18" charset="0"/>
                  </a:rPr>
                  <a:t>максимизируемая</a:t>
                </a:r>
                <a:r>
                  <a:rPr lang="ru-RU" sz="1600" dirty="0">
                    <a:effectLst/>
                    <a:latin typeface="Times New Roman" panose="02020603050405020304" pitchFamily="18" charset="0"/>
                    <a:ea typeface="Times New Roman" panose="02020603050405020304" pitchFamily="18" charset="0"/>
                  </a:rPr>
                  <a:t>» функция, т.е. задано отображение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𝜑</m:t>
                        </m:r>
                      </m:sub>
                    </m:sSub>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𝑅</m:t>
                    </m:r>
                    <m:r>
                      <a:rPr lang="ru-RU"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0,1</m:t>
                        </m:r>
                      </m:e>
                    </m:d>
                  </m:oMath>
                </a14:m>
                <a:r>
                  <a:rPr lang="ru-RU" sz="1600" dirty="0">
                    <a:effectLst/>
                    <a:latin typeface="Times New Roman" panose="02020603050405020304" pitchFamily="18" charset="0"/>
                    <a:ea typeface="Times New Roman" panose="02020603050405020304" pitchFamily="18" charset="0"/>
                  </a:rPr>
                  <a:t>, где X — универсальное множество альтернатив, R — числовая ось.</a:t>
                </a:r>
              </a:p>
              <a:p>
                <a:r>
                  <a:rPr lang="ru-RU" sz="1600" dirty="0">
                    <a:effectLst/>
                    <a:latin typeface="Times New Roman" panose="02020603050405020304" pitchFamily="18" charset="0"/>
                    <a:ea typeface="Times New Roman" panose="02020603050405020304" pitchFamily="18" charset="0"/>
                  </a:rPr>
                  <a:t>В этом случае функция </a:t>
                </a:r>
                <a14:m>
                  <m:oMath xmlns:m="http://schemas.openxmlformats.org/officeDocument/2006/math">
                    <m:sSub>
                      <m:sSubPr>
                        <m:ctrlPr>
                          <a:rPr lang="ru-RU" sz="1600" i="1">
                            <a:effectLst/>
                            <a:latin typeface="Cambria Math" panose="02040503050406030204" pitchFamily="18" charset="0"/>
                          </a:rPr>
                        </m:ctrlPr>
                      </m:sSubPr>
                      <m:e>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𝜑</m:t>
                        </m:r>
                      </m:sub>
                    </m:sSub>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600" i="1">
                            <a:effectLst/>
                            <a:latin typeface="Cambria Math" panose="02040503050406030204" pitchFamily="18" charset="0"/>
                          </a:rPr>
                        </m:ctrlPr>
                      </m:sSubPr>
                      <m:e>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𝑟</m:t>
                    </m:r>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при каждом фиксированном </a:t>
                </a:r>
                <a14:m>
                  <m:oMath xmlns:m="http://schemas.openxmlformats.org/officeDocument/2006/math">
                    <m:sSub>
                      <m:sSubPr>
                        <m:ctrlPr>
                          <a:rPr lang="ru-RU" sz="1600" i="1">
                            <a:effectLst/>
                            <a:latin typeface="Cambria Math" panose="02040503050406030204" pitchFamily="18" charset="0"/>
                          </a:rPr>
                        </m:ctrlPr>
                      </m:sSubPr>
                      <m:e>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𝑋</m:t>
                    </m:r>
                  </m:oMath>
                </a14:m>
                <a:r>
                  <a:rPr lang="ru-RU" sz="1600" dirty="0">
                    <a:effectLst/>
                    <a:latin typeface="Times New Roman" panose="02020603050405020304" pitchFamily="18" charset="0"/>
                    <a:ea typeface="Times New Roman" panose="02020603050405020304" pitchFamily="18" charset="0"/>
                  </a:rPr>
                  <a:t> представляет собой нечеткое описание оценки результата выбора альтернативы </a:t>
                </a:r>
                <a14:m>
                  <m:oMath xmlns:m="http://schemas.openxmlformats.org/officeDocument/2006/math">
                    <m:sSub>
                      <m:sSubPr>
                        <m:ctrlPr>
                          <a:rPr lang="ru-RU" sz="1600" i="1">
                            <a:effectLst/>
                            <a:latin typeface="Cambria Math" panose="02040503050406030204" pitchFamily="18" charset="0"/>
                          </a:rPr>
                        </m:ctrlPr>
                      </m:sSubPr>
                      <m:e>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ru-RU" sz="1600" dirty="0">
                    <a:effectLst/>
                    <a:latin typeface="Times New Roman" panose="02020603050405020304" pitchFamily="18" charset="0"/>
                    <a:ea typeface="Times New Roman" panose="02020603050405020304" pitchFamily="18" charset="0"/>
                  </a:rPr>
                  <a:t> (нечеткую оценку альтернативы </a:t>
                </a:r>
                <a14:m>
                  <m:oMath xmlns:m="http://schemas.openxmlformats.org/officeDocument/2006/math">
                    <m:sSub>
                      <m:sSubPr>
                        <m:ctrlPr>
                          <a:rPr lang="ru-RU" sz="1600" i="1">
                            <a:effectLst/>
                            <a:latin typeface="Cambria Math" panose="02040503050406030204" pitchFamily="18" charset="0"/>
                          </a:rPr>
                        </m:ctrlPr>
                      </m:sSubPr>
                      <m:e>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ru-RU" sz="1600" dirty="0">
                    <a:effectLst/>
                    <a:latin typeface="Times New Roman" panose="02020603050405020304" pitchFamily="18" charset="0"/>
                    <a:ea typeface="Times New Roman" panose="02020603050405020304" pitchFamily="18" charset="0"/>
                  </a:rPr>
                  <a:t>) или нечетко известную реакцию управляемой системы на управление </a:t>
                </a:r>
                <a14:m>
                  <m:oMath xmlns:m="http://schemas.openxmlformats.org/officeDocument/2006/math">
                    <m:sSub>
                      <m:sSubPr>
                        <m:ctrlPr>
                          <a:rPr lang="ru-RU" sz="1600" i="1">
                            <a:effectLst/>
                            <a:latin typeface="Cambria Math" panose="02040503050406030204" pitchFamily="18" charset="0"/>
                          </a:rPr>
                        </m:ctrlPr>
                      </m:sSubPr>
                      <m:e>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ru-RU" sz="1600" dirty="0">
                    <a:effectLst/>
                    <a:latin typeface="Times New Roman" panose="02020603050405020304" pitchFamily="18" charset="0"/>
                    <a:ea typeface="Times New Roman" panose="02020603050405020304" pitchFamily="18" charset="0"/>
                  </a:rPr>
                  <a:t>. Задано также нечеткое множество допустимых альтернатив </a:t>
                </a:r>
                <a14:m>
                  <m:oMath xmlns:m="http://schemas.openxmlformats.org/officeDocument/2006/math">
                    <m:sSub>
                      <m:sSubPr>
                        <m:ctrlPr>
                          <a:rPr lang="ru-RU" sz="1600" i="1">
                            <a:effectLst/>
                            <a:latin typeface="Cambria Math" panose="02040503050406030204" pitchFamily="18" charset="0"/>
                          </a:rPr>
                        </m:ctrlPr>
                      </m:sSubPr>
                      <m:e>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ru-RU" sz="1600" i="1">
                            <a:effectLst/>
                            <a:latin typeface="Cambria Math" panose="02040503050406030204" pitchFamily="18" charset="0"/>
                          </a:rPr>
                        </m:ctrlPr>
                      </m:dPr>
                      <m:e>
                        <m:r>
                          <a:rPr lang="ru-RU" sz="1600" i="1">
                            <a:effectLst/>
                            <a:latin typeface="Cambria Math" panose="02040503050406030204" pitchFamily="18" charset="0"/>
                            <a:ea typeface="Times New Roman" panose="02020603050405020304" pitchFamily="18" charset="0"/>
                            <a:cs typeface="Times New Roman" panose="02020603050405020304" pitchFamily="18" charset="0"/>
                          </a:rPr>
                          <m:t>0,1</m:t>
                        </m:r>
                      </m:e>
                    </m:d>
                  </m:oMath>
                </a14:m>
                <a:endParaRPr lang="ru-RU" sz="1600"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196596" y="2530057"/>
                <a:ext cx="11585448" cy="4129336"/>
              </a:xfrm>
              <a:prstGeom prst="rect">
                <a:avLst/>
              </a:prstGeom>
              <a:blipFill>
                <a:blip r:embed="rId4"/>
                <a:stretch>
                  <a:fillRect l="-263" r="-684" b="-886"/>
                </a:stretch>
              </a:blipFill>
            </p:spPr>
            <p:txBody>
              <a:bodyPr/>
              <a:lstStyle/>
              <a:p>
                <a:r>
                  <a:rPr lang="ru-RU">
                    <a:noFill/>
                  </a:rPr>
                  <a:t> </a:t>
                </a:r>
              </a:p>
            </p:txBody>
          </p:sp>
        </mc:Fallback>
      </mc:AlternateContent>
    </p:spTree>
    <p:extLst>
      <p:ext uri="{BB962C8B-B14F-4D97-AF65-F5344CB8AC3E}">
        <p14:creationId xmlns:p14="http://schemas.microsoft.com/office/powerpoint/2010/main" val="2280280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219456" y="316236"/>
                <a:ext cx="11612880" cy="2456057"/>
              </a:xfrm>
              <a:prstGeom prst="rect">
                <a:avLst/>
              </a:prstGeom>
            </p:spPr>
            <p:txBody>
              <a:bodyPr wrap="square">
                <a:spAutoFit/>
              </a:bodyPr>
              <a:lstStyle/>
              <a:p>
                <a:pPr indent="457200" algn="just">
                  <a:lnSpc>
                    <a:spcPct val="120000"/>
                  </a:lnSpc>
                  <a:spcAft>
                    <a:spcPts val="0"/>
                  </a:spcAft>
                </a:pPr>
                <a:r>
                  <a:rPr lang="ru-RU" sz="1600" i="1" dirty="0">
                    <a:latin typeface="Times New Roman" panose="02020603050405020304" pitchFamily="18" charset="0"/>
                    <a:ea typeface="Times New Roman" panose="02020603050405020304" pitchFamily="18" charset="0"/>
                  </a:rPr>
                  <a:t>Задача 4.</a:t>
                </a:r>
                <a:r>
                  <a:rPr lang="ru-RU" sz="1600" dirty="0">
                    <a:effectLst/>
                    <a:latin typeface="Times New Roman" panose="02020603050405020304" pitchFamily="18" charset="0"/>
                    <a:ea typeface="Times New Roman" panose="02020603050405020304" pitchFamily="18" charset="0"/>
                  </a:rPr>
                  <a:t> Заданы обычная </a:t>
                </a:r>
                <a:r>
                  <a:rPr lang="ru-RU" sz="1600" dirty="0" err="1">
                    <a:effectLst/>
                    <a:latin typeface="Times New Roman" panose="02020603050405020304" pitchFamily="18" charset="0"/>
                    <a:ea typeface="Times New Roman" panose="02020603050405020304" pitchFamily="18" charset="0"/>
                  </a:rPr>
                  <a:t>максимизируемая</a:t>
                </a:r>
                <a:r>
                  <a:rPr lang="ru-RU" sz="1600" dirty="0">
                    <a:effectLst/>
                    <a:latin typeface="Times New Roman" panose="02020603050405020304" pitchFamily="18" charset="0"/>
                    <a:ea typeface="Times New Roman" panose="02020603050405020304" pitchFamily="18" charset="0"/>
                  </a:rPr>
                  <a:t> функция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𝑅</m:t>
                    </m:r>
                  </m:oMath>
                </a14:m>
                <a:r>
                  <a:rPr lang="ru-RU" sz="1600" dirty="0">
                    <a:effectLst/>
                    <a:latin typeface="Times New Roman" panose="02020603050405020304" pitchFamily="18" charset="0"/>
                    <a:ea typeface="Times New Roman" panose="02020603050405020304" pitchFamily="18" charset="0"/>
                  </a:rPr>
                  <a:t> и система ограничений вида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𝜑</m:t>
                        </m:r>
                      </m:e>
                      <m:sub>
                        <m:r>
                          <a:rPr lang="en-US" sz="1600" i="1">
                            <a:effectLst/>
                            <a:latin typeface="Cambria Math" panose="02040503050406030204" pitchFamily="18" charset="0"/>
                            <a:ea typeface="Times New Roman" panose="02020603050405020304" pitchFamily="18" charset="0"/>
                          </a:rPr>
                          <m:t>𝑖</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𝑖</m:t>
                        </m:r>
                      </m:sub>
                    </m:sSub>
                    <m:r>
                      <a:rPr lang="ru-RU" sz="1600" i="1">
                        <a:effectLst/>
                        <a:latin typeface="Cambria Math" panose="02040503050406030204" pitchFamily="18" charset="0"/>
                        <a:ea typeface="Times New Roman" panose="02020603050405020304" pitchFamily="18" charset="0"/>
                      </a:rPr>
                      <m:t>,  </m:t>
                    </m:r>
                    <m:r>
                      <a:rPr lang="ru-RU" sz="1600" i="1">
                        <a:effectLst/>
                        <a:latin typeface="Cambria Math" panose="02040503050406030204" pitchFamily="18" charset="0"/>
                        <a:ea typeface="Times New Roman" panose="02020603050405020304" pitchFamily="18" charset="0"/>
                      </a:rPr>
                      <m:t>𝑖</m:t>
                    </m:r>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𝑚</m:t>
                    </m:r>
                  </m:oMath>
                </a14:m>
                <a:r>
                  <a:rPr lang="ru-RU" sz="1600" dirty="0">
                    <a:effectLst/>
                    <a:latin typeface="Times New Roman" panose="02020603050405020304" pitchFamily="18" charset="0"/>
                    <a:ea typeface="Times New Roman" panose="02020603050405020304" pitchFamily="18" charset="0"/>
                  </a:rPr>
                  <a:t>, причем параметры в описаниях функций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𝜑</m:t>
                        </m:r>
                      </m:e>
                      <m:sub>
                        <m:r>
                          <a:rPr lang="en-US" sz="1600" i="1">
                            <a:effectLst/>
                            <a:latin typeface="Cambria Math" panose="02040503050406030204" pitchFamily="18" charset="0"/>
                            <a:ea typeface="Times New Roman" panose="02020603050405020304" pitchFamily="18" charset="0"/>
                          </a:rPr>
                          <m:t>𝑖</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oMath>
                </a14:m>
                <a:r>
                  <a:rPr lang="ru-RU" sz="1600" dirty="0">
                    <a:effectLst/>
                    <a:latin typeface="Times New Roman" panose="02020603050405020304" pitchFamily="18" charset="0"/>
                    <a:ea typeface="Times New Roman" panose="02020603050405020304" pitchFamily="18" charset="0"/>
                  </a:rPr>
                  <a:t> заданы в форме нечетких множеств.</a:t>
                </a:r>
              </a:p>
              <a:p>
                <a:pPr indent="457200" algn="just">
                  <a:lnSpc>
                    <a:spcPct val="120000"/>
                  </a:lnSpc>
                  <a:spcAft>
                    <a:spcPts val="0"/>
                  </a:spcAft>
                </a:pPr>
                <a:r>
                  <a:rPr lang="ru-RU" sz="1600" i="1" dirty="0">
                    <a:effectLst/>
                    <a:latin typeface="Times New Roman" panose="02020603050405020304" pitchFamily="18" charset="0"/>
                    <a:ea typeface="Times New Roman" panose="02020603050405020304" pitchFamily="18" charset="0"/>
                  </a:rPr>
                  <a:t>Задача 5.</a:t>
                </a:r>
                <a:r>
                  <a:rPr lang="ru-RU" sz="1600" dirty="0">
                    <a:effectLst/>
                    <a:latin typeface="Times New Roman" panose="02020603050405020304" pitchFamily="18" charset="0"/>
                    <a:ea typeface="Times New Roman" panose="02020603050405020304" pitchFamily="18" charset="0"/>
                  </a:rPr>
                  <a:t> Нечетко описаны как параметры функций, определяющих ограничения задачи, так и самой </a:t>
                </a:r>
                <a:r>
                  <a:rPr lang="ru-RU" sz="1600" dirty="0" err="1">
                    <a:effectLst/>
                    <a:latin typeface="Times New Roman" panose="02020603050405020304" pitchFamily="18" charset="0"/>
                    <a:ea typeface="Times New Roman" panose="02020603050405020304" pitchFamily="18" charset="0"/>
                  </a:rPr>
                  <a:t>максимизируемой</a:t>
                </a:r>
                <a:r>
                  <a:rPr lang="ru-RU" sz="1600" dirty="0">
                    <a:effectLst/>
                    <a:latin typeface="Times New Roman" panose="02020603050405020304" pitchFamily="18" charset="0"/>
                    <a:ea typeface="Times New Roman" panose="02020603050405020304" pitchFamily="18" charset="0"/>
                  </a:rPr>
                  <a:t> функции.</a:t>
                </a: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Рассмотрим, например, подробнее задачу линейного программирования с нечёткими коэффициентами. Нечеткость в постановке задачи нечеткого математического программирования может содержаться как в описании множества альтернатив, так и в описании целевой функции.</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r>
                        <a:rPr lang="en-US" sz="1600" i="1">
                          <a:effectLst/>
                          <a:latin typeface="Cambria Math" panose="02040503050406030204" pitchFamily="18" charset="0"/>
                          <a:ea typeface="Times New Roman" panose="02020603050405020304" pitchFamily="18" charset="0"/>
                        </a:rPr>
                        <m:t>𝑓</m:t>
                      </m:r>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𝑚𝑎𝑥</m:t>
                      </m:r>
                      <m:r>
                        <a:rPr lang="en-US" sz="1600" i="1">
                          <a:effectLst/>
                          <a:latin typeface="Cambria Math" panose="02040503050406030204" pitchFamily="18" charset="0"/>
                          <a:ea typeface="Times New Roman" panose="02020603050405020304" pitchFamily="18" charset="0"/>
                        </a:rPr>
                        <m:t>,  </m:t>
                      </m:r>
                      <m:r>
                        <a:rPr lang="ru-RU" sz="1600" i="1">
                          <a:effectLst/>
                          <a:latin typeface="Cambria Math" panose="02040503050406030204" pitchFamily="18" charset="0"/>
                          <a:ea typeface="Times New Roman" panose="02020603050405020304" pitchFamily="18" charset="0"/>
                        </a:rPr>
                        <m:t>𝑔</m:t>
                      </m:r>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ru-RU" sz="1600" i="1">
                          <a:effectLst/>
                          <a:latin typeface="Cambria Math" panose="02040503050406030204" pitchFamily="18" charset="0"/>
                          <a:ea typeface="Times New Roman" panose="02020603050405020304" pitchFamily="18" charset="0"/>
                        </a:rPr>
                        <m:t>≤0,  </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𝑋</m:t>
                      </m:r>
                    </m:oMath>
                  </m:oMathPara>
                </a14:m>
                <a:endParaRPr lang="ru-RU" sz="1600" dirty="0">
                  <a:effectLst/>
                  <a:latin typeface="Times New Roman" panose="02020603050405020304" pitchFamily="18" charset="0"/>
                  <a:ea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219456" y="316236"/>
                <a:ext cx="11612880" cy="2456057"/>
              </a:xfrm>
              <a:prstGeom prst="rect">
                <a:avLst/>
              </a:prstGeom>
              <a:blipFill>
                <a:blip r:embed="rId2"/>
                <a:stretch>
                  <a:fillRect l="-262" r="-26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Прямоугольник 2"/>
              <p:cNvSpPr/>
              <p:nvPr/>
            </p:nvSpPr>
            <p:spPr>
              <a:xfrm>
                <a:off x="292608" y="3158770"/>
                <a:ext cx="11539728" cy="2160591"/>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Нечеткую обстановку можно рассматривать как множество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𝑋</m:t>
                    </m:r>
                  </m:oMath>
                </a14:m>
                <a:r>
                  <a:rPr lang="ru-RU" sz="1600" dirty="0">
                    <a:effectLst/>
                    <a:latin typeface="Times New Roman" panose="02020603050405020304" pitchFamily="18" charset="0"/>
                    <a:ea typeface="Times New Roman" panose="02020603050405020304" pitchFamily="18" charset="0"/>
                  </a:rPr>
                  <a:t> альтернатив вместе с его нечеткими подмножествами, представляющими собой нечетко сформулированные критерии (цели и ограничения), т.е. как систему </a:t>
                </a:r>
                <a14:m>
                  <m:oMath xmlns:m="http://schemas.openxmlformats.org/officeDocument/2006/math">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𝑓</m:t>
                        </m:r>
                      </m:e>
                      <m:sub>
                        <m:r>
                          <a:rPr lang="ru-RU" sz="1600" i="1">
                            <a:effectLst/>
                            <a:latin typeface="Cambria Math" panose="02040503050406030204" pitchFamily="18" charset="0"/>
                            <a:ea typeface="Times New Roman" panose="02020603050405020304" pitchFamily="18" charset="0"/>
                          </a:rPr>
                          <m:t>0</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𝑓</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𝑓</m:t>
                        </m:r>
                      </m:e>
                      <m:sub>
                        <m:r>
                          <a:rPr lang="ru-RU" sz="1600" i="1">
                            <a:effectLst/>
                            <a:latin typeface="Cambria Math" panose="02040503050406030204" pitchFamily="18" charset="0"/>
                            <a:ea typeface="Times New Roman" panose="02020603050405020304" pitchFamily="18" charset="0"/>
                          </a:rPr>
                          <m:t>𝑛</m:t>
                        </m:r>
                      </m:sub>
                    </m:sSub>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Принять во внимание по возможности все критерии в такой задаче означает построить функцию</a:t>
                </a:r>
              </a:p>
              <a:p>
                <a:pPr indent="457200" algn="ctr">
                  <a:lnSpc>
                    <a:spcPct val="120000"/>
                  </a:lnSpc>
                  <a:spcAft>
                    <a:spcPts val="0"/>
                  </a:spcAft>
                </a:pPr>
                <a14:m>
                  <m:oMathPara xmlns:m="http://schemas.openxmlformats.org/officeDocument/2006/math">
                    <m:oMathParaPr>
                      <m:jc m:val="centerGroup"/>
                    </m:oMathParaPr>
                    <m:oMath xmlns:m="http://schemas.openxmlformats.org/officeDocument/2006/math">
                      <m:r>
                        <a:rPr lang="en-US" sz="1600" i="1">
                          <a:effectLst/>
                          <a:latin typeface="Cambria Math" panose="02040503050406030204" pitchFamily="18" charset="0"/>
                          <a:ea typeface="Times New Roman" panose="02020603050405020304" pitchFamily="18" charset="0"/>
                        </a:rPr>
                        <m:t>𝐷</m:t>
                      </m:r>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𝑓</m:t>
                          </m:r>
                        </m:e>
                        <m:sub>
                          <m:r>
                            <a:rPr lang="ru-RU" sz="1600" i="1">
                              <a:effectLst/>
                              <a:latin typeface="Cambria Math" panose="02040503050406030204" pitchFamily="18" charset="0"/>
                              <a:ea typeface="Times New Roman" panose="02020603050405020304" pitchFamily="18" charset="0"/>
                            </a:rPr>
                            <m:t>0</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𝑓</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𝑓</m:t>
                          </m:r>
                        </m:e>
                        <m:sub>
                          <m:r>
                            <a:rPr lang="ru-RU" sz="1600" i="1">
                              <a:effectLst/>
                              <a:latin typeface="Cambria Math" panose="02040503050406030204" pitchFamily="18" charset="0"/>
                              <a:ea typeface="Times New Roman" panose="02020603050405020304" pitchFamily="18" charset="0"/>
                            </a:rPr>
                            <m:t>𝑛</m:t>
                          </m:r>
                        </m:sub>
                      </m:sSub>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в которую цели и ограничения входят одинаковым образом.</a:t>
                </a: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Решение можно определить, как нечеткое подмножество универсального множества альтернатив. Оптимум соответствует той области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𝑋</m:t>
                    </m:r>
                  </m:oMath>
                </a14:m>
                <a:r>
                  <a:rPr lang="ru-RU" sz="1600" dirty="0">
                    <a:effectLst/>
                    <a:latin typeface="Times New Roman" panose="02020603050405020304" pitchFamily="18" charset="0"/>
                    <a:ea typeface="Times New Roman" panose="02020603050405020304" pitchFamily="18" charset="0"/>
                  </a:rPr>
                  <a:t>, элементы которой максимизируют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𝐷</m:t>
                    </m:r>
                  </m:oMath>
                </a14:m>
                <a:r>
                  <a:rPr lang="ru-RU" sz="1600" dirty="0">
                    <a:effectLst/>
                    <a:latin typeface="Times New Roman" panose="02020603050405020304" pitchFamily="18" charset="0"/>
                    <a:ea typeface="Times New Roman" panose="02020603050405020304" pitchFamily="18" charset="0"/>
                  </a:rPr>
                  <a:t>. Это и есть случай нечеткого математического программирования.</a:t>
                </a: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292608" y="3158770"/>
                <a:ext cx="11539728" cy="2160591"/>
              </a:xfrm>
              <a:prstGeom prst="rect">
                <a:avLst/>
              </a:prstGeom>
              <a:blipFill>
                <a:blip r:embed="rId3"/>
                <a:stretch>
                  <a:fillRect l="-264" r="-264" b="-1408"/>
                </a:stretch>
              </a:blipFill>
            </p:spPr>
            <p:txBody>
              <a:bodyPr/>
              <a:lstStyle/>
              <a:p>
                <a:r>
                  <a:rPr lang="ru-RU">
                    <a:noFill/>
                  </a:rPr>
                  <a:t> </a:t>
                </a:r>
              </a:p>
            </p:txBody>
          </p:sp>
        </mc:Fallback>
      </mc:AlternateContent>
    </p:spTree>
    <p:extLst>
      <p:ext uri="{BB962C8B-B14F-4D97-AF65-F5344CB8AC3E}">
        <p14:creationId xmlns:p14="http://schemas.microsoft.com/office/powerpoint/2010/main" val="4080104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164592" y="261129"/>
                <a:ext cx="11631168" cy="3845605"/>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Нечеткий вариант стандартной задачи математического программирования получается, если «смягчить» ограничения, т.е. допустить возможность их нарушения с той или иной степенью. Кроме того, вместо максимизации целевой функции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можно стремиться к достижению некоторого заданного ее значения, причем различным отклонениям значения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от этой величины приписывать различные степени допустимости (например, чем больше отклонение, тем меньше степень его допустимости).</a:t>
                </a: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Пусть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𝑎</m:t>
                    </m:r>
                  </m:oMath>
                </a14:m>
                <a:r>
                  <a:rPr lang="ru-RU" sz="1600" dirty="0">
                    <a:effectLst/>
                    <a:latin typeface="Times New Roman" panose="02020603050405020304" pitchFamily="18" charset="0"/>
                    <a:ea typeface="Times New Roman" panose="02020603050405020304" pitchFamily="18" charset="0"/>
                  </a:rPr>
                  <a:t> – заданная величина функции цели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достижение которой считается достаточным для выполнения цели принятия решений, и пусть имеется пороговый уровень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𝑏</m:t>
                    </m:r>
                  </m:oMath>
                </a14:m>
                <a:r>
                  <a:rPr lang="ru-RU" sz="1600" dirty="0">
                    <a:effectLst/>
                    <a:latin typeface="Times New Roman" panose="02020603050405020304" pitchFamily="18" charset="0"/>
                    <a:ea typeface="Times New Roman" panose="02020603050405020304" pitchFamily="18" charset="0"/>
                  </a:rPr>
                  <a:t>, такой, что неравенство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)&lt;</m:t>
                    </m:r>
                    <m:r>
                      <a:rPr lang="ru-RU" sz="1600" i="1">
                        <a:effectLst/>
                        <a:latin typeface="Cambria Math" panose="02040503050406030204" pitchFamily="18" charset="0"/>
                        <a:ea typeface="Times New Roman" panose="02020603050405020304" pitchFamily="18" charset="0"/>
                      </a:rPr>
                      <m:t>𝑎</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𝑏</m:t>
                    </m:r>
                  </m:oMath>
                </a14:m>
                <a:r>
                  <a:rPr lang="ru-RU" sz="1600" dirty="0">
                    <a:effectLst/>
                    <a:latin typeface="Times New Roman" panose="02020603050405020304" pitchFamily="18" charset="0"/>
                    <a:ea typeface="Times New Roman" panose="02020603050405020304" pitchFamily="18" charset="0"/>
                  </a:rPr>
                  <a:t> означает сильное нарушение неравенства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𝑎</m:t>
                    </m:r>
                  </m:oMath>
                </a14:m>
                <a:r>
                  <a:rPr lang="ru-RU" sz="1600" dirty="0">
                    <a:effectLst/>
                    <a:latin typeface="Times New Roman" panose="02020603050405020304" pitchFamily="18" charset="0"/>
                    <a:ea typeface="Times New Roman" panose="02020603050405020304" pitchFamily="18" charset="0"/>
                  </a:rPr>
                  <a:t>. Тогда функцию принадлежности для нечеткой функции цели можно определить следующим образом:</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en-US" sz="1600" i="1">
                              <a:effectLst/>
                              <a:latin typeface="Cambria Math" panose="02040503050406030204" pitchFamily="18" charset="0"/>
                              <a:ea typeface="Times New Roman" panose="02020603050405020304" pitchFamily="18" charset="0"/>
                            </a:rPr>
                            <m:t>𝐺</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ru-RU"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m>
                            <m:mPr>
                              <m:mcs>
                                <m:mc>
                                  <m:mcPr>
                                    <m:count m:val="1"/>
                                    <m:mcJc m:val="center"/>
                                  </m:mcPr>
                                </m:mc>
                              </m:mcs>
                              <m:ctrlPr>
                                <a:rPr lang="ru-RU" sz="1600" i="1">
                                  <a:effectLst/>
                                  <a:latin typeface="Cambria Math" panose="02040503050406030204" pitchFamily="18" charset="0"/>
                                  <a:ea typeface="Times New Roman" panose="02020603050405020304" pitchFamily="18" charset="0"/>
                                </a:rPr>
                              </m:ctrlPr>
                            </m:mPr>
                            <m:mr>
                              <m:e>
                                <m:r>
                                  <a:rPr lang="ru-RU" sz="1600" i="1">
                                    <a:effectLst/>
                                    <a:latin typeface="Cambria Math" panose="02040503050406030204" pitchFamily="18" charset="0"/>
                                    <a:ea typeface="Times New Roman" panose="02020603050405020304" pitchFamily="18" charset="0"/>
                                  </a:rPr>
                                  <m:t>0, если </m:t>
                                </m:r>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𝑎</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𝑏</m:t>
                                </m:r>
                              </m:e>
                            </m:mr>
                            <m:m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en-US" sz="1600" i="1">
                                        <a:effectLst/>
                                        <a:latin typeface="Cambria Math" panose="02040503050406030204" pitchFamily="18" charset="0"/>
                                        <a:ea typeface="Times New Roman" panose="02020603050405020304" pitchFamily="18" charset="0"/>
                                      </a:rPr>
                                      <m:t>𝑎</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если </m:t>
                                </m:r>
                                <m:r>
                                  <a:rPr lang="ru-RU" sz="1600" i="1">
                                    <a:effectLst/>
                                    <a:latin typeface="Cambria Math" panose="02040503050406030204" pitchFamily="18" charset="0"/>
                                    <a:ea typeface="Times New Roman" panose="02020603050405020304" pitchFamily="18" charset="0"/>
                                  </a:rPr>
                                  <m:t>𝑎</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𝑏</m:t>
                                </m:r>
                                <m:r>
                                  <a:rPr lang="ru-RU" sz="1600" i="1">
                                    <a:effectLst/>
                                    <a:latin typeface="Cambria Math" panose="02040503050406030204" pitchFamily="18" charset="0"/>
                                    <a:ea typeface="Times New Roman" panose="02020603050405020304" pitchFamily="18" charset="0"/>
                                  </a:rPr>
                                  <m:t>&lt;</m:t>
                                </m:r>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)&lt;</m:t>
                                </m:r>
                                <m:r>
                                  <a:rPr lang="ru-RU" sz="1600" i="1">
                                    <a:effectLst/>
                                    <a:latin typeface="Cambria Math" panose="02040503050406030204" pitchFamily="18" charset="0"/>
                                    <a:ea typeface="Times New Roman" panose="02020603050405020304" pitchFamily="18" charset="0"/>
                                  </a:rPr>
                                  <m:t>𝑎</m:t>
                                </m:r>
                                <m:r>
                                  <a:rPr lang="ru-RU" sz="1600" i="1">
                                    <a:effectLst/>
                                    <a:latin typeface="Cambria Math" panose="02040503050406030204" pitchFamily="18" charset="0"/>
                                    <a:ea typeface="Times New Roman" panose="02020603050405020304" pitchFamily="18" charset="0"/>
                                  </a:rPr>
                                  <m:t> </m:t>
                                </m:r>
                              </m:e>
                            </m:mr>
                            <m:mr>
                              <m:e>
                                <m:r>
                                  <a:rPr lang="ru-RU" sz="1600" i="1">
                                    <a:effectLst/>
                                    <a:latin typeface="Cambria Math" panose="02040503050406030204" pitchFamily="18" charset="0"/>
                                    <a:ea typeface="Times New Roman" panose="02020603050405020304" pitchFamily="18" charset="0"/>
                                  </a:rPr>
                                  <m:t>1, если </m:t>
                                </m:r>
                                <m:r>
                                  <a:rPr lang="ru-RU" sz="1600" i="1">
                                    <a:effectLst/>
                                    <a:latin typeface="Cambria Math" panose="02040503050406030204" pitchFamily="18" charset="0"/>
                                    <a:ea typeface="Times New Roman" panose="02020603050405020304" pitchFamily="18" charset="0"/>
                                  </a:rPr>
                                  <m:t>𝑓</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𝑎</m:t>
                                </m:r>
                              </m:e>
                            </m:mr>
                          </m:m>
                        </m:e>
                      </m:d>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где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en-US" sz="1600" i="1">
                            <a:effectLst/>
                            <a:latin typeface="Cambria Math" panose="02040503050406030204" pitchFamily="18" charset="0"/>
                            <a:ea typeface="Times New Roman" panose="02020603050405020304" pitchFamily="18" charset="0"/>
                          </a:rPr>
                          <m:t>𝑎</m:t>
                        </m:r>
                      </m:sub>
                    </m:sSub>
                  </m:oMath>
                </a14:m>
                <a:r>
                  <a:rPr lang="ru-RU" sz="1600" dirty="0">
                    <a:effectLst/>
                    <a:latin typeface="Times New Roman" panose="02020603050405020304" pitchFamily="18" charset="0"/>
                    <a:ea typeface="Times New Roman" panose="02020603050405020304" pitchFamily="18" charset="0"/>
                  </a:rPr>
                  <a:t> – функция принадлежности, описывающая степени выполнения соответствующего неравенства с точки зрения лица, принимающего решения.</a:t>
                </a: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164592" y="261129"/>
                <a:ext cx="11631168" cy="3845605"/>
              </a:xfrm>
              <a:prstGeom prst="rect">
                <a:avLst/>
              </a:prstGeom>
              <a:blipFill>
                <a:blip r:embed="rId2"/>
                <a:stretch>
                  <a:fillRect l="-262" r="-262" b="-4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Прямоугольник 2"/>
              <p:cNvSpPr/>
              <p:nvPr/>
            </p:nvSpPr>
            <p:spPr>
              <a:xfrm>
                <a:off x="164592" y="4106734"/>
                <a:ext cx="11494008" cy="1297984"/>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При моделировании ситуации в форме задачи линейного программирования</a:t>
                </a:r>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r>
                        <a:rPr lang="ru-RU" sz="1600" i="1">
                          <a:effectLst/>
                          <a:latin typeface="Cambria Math" panose="02040503050406030204" pitchFamily="18" charset="0"/>
                          <a:ea typeface="Times New Roman" panose="02020603050405020304" pitchFamily="18" charset="0"/>
                        </a:rPr>
                        <m:t>𝑚𝑖𝑛</m:t>
                      </m:r>
                      <m:d>
                        <m:dPr>
                          <m:begChr m:val="{"/>
                          <m:endChr m:val="}"/>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𝑐𝑥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𝐴𝑥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𝑏</m:t>
                          </m:r>
                          <m:r>
                            <a:rPr lang="ru-RU" sz="1600" i="1">
                              <a:effectLst/>
                              <a:latin typeface="Cambria Math" panose="02040503050406030204" pitchFamily="18" charset="0"/>
                              <a:ea typeface="Times New Roman" panose="02020603050405020304" pitchFamily="18" charset="0"/>
                            </a:rPr>
                            <m:t>, </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≥0</m:t>
                          </m:r>
                        </m:e>
                      </m:d>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о коэффициентах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𝑖𝑗</m:t>
                        </m:r>
                      </m:sub>
                    </m:sSub>
                  </m:oMath>
                </a14:m>
                <a:r>
                  <a:rPr lang="ru-RU" sz="16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𝑖</m:t>
                        </m:r>
                      </m:sub>
                    </m:sSub>
                  </m:oMath>
                </a14:m>
                <a:r>
                  <a:rPr lang="ru-RU" sz="1600" dirty="0">
                    <a:effectLst/>
                    <a:latin typeface="Times New Roman" panose="02020603050405020304" pitchFamily="18" charset="0"/>
                    <a:ea typeface="Times New Roman" panose="02020603050405020304" pitchFamily="18" charset="0"/>
                  </a:rPr>
                  <a:t> 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𝑐</m:t>
                        </m:r>
                      </m:e>
                      <m:sub>
                        <m:r>
                          <a:rPr lang="ru-RU" sz="1600" i="1">
                            <a:effectLst/>
                            <a:latin typeface="Cambria Math" panose="02040503050406030204" pitchFamily="18" charset="0"/>
                            <a:ea typeface="Times New Roman" panose="02020603050405020304" pitchFamily="18" charset="0"/>
                          </a:rPr>
                          <m:t>𝑖</m:t>
                        </m:r>
                      </m:sub>
                    </m:sSub>
                  </m:oMath>
                </a14:m>
                <a:r>
                  <a:rPr lang="ru-RU" sz="1600" dirty="0">
                    <a:effectLst/>
                    <a:latin typeface="Times New Roman" panose="02020603050405020304" pitchFamily="18" charset="0"/>
                    <a:ea typeface="Times New Roman" panose="02020603050405020304" pitchFamily="18" charset="0"/>
                  </a:rPr>
                  <a:t> известно лишь то, что они находятся в некотором множестве, отражающем все реальные возможности.</a:t>
                </a: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164592" y="4106734"/>
                <a:ext cx="11494008" cy="1297984"/>
              </a:xfrm>
              <a:prstGeom prst="rect">
                <a:avLst/>
              </a:prstGeom>
              <a:blipFill>
                <a:blip r:embed="rId3"/>
                <a:stretch>
                  <a:fillRect l="-265" r="-212" b="-32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Прямоугольник 3"/>
              <p:cNvSpPr/>
              <p:nvPr/>
            </p:nvSpPr>
            <p:spPr>
              <a:xfrm>
                <a:off x="91440" y="5404718"/>
                <a:ext cx="11640312" cy="1297984"/>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Рассмотрим задачу нахождения минимума на заданной области. Пусть задана область вида</a:t>
                </a:r>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r>
                        <a:rPr lang="ru-RU" sz="1600" i="1">
                          <a:effectLst/>
                          <a:latin typeface="Cambria Math" panose="02040503050406030204" pitchFamily="18" charset="0"/>
                          <a:ea typeface="Times New Roman" panose="02020603050405020304" pitchFamily="18" charset="0"/>
                        </a:rPr>
                        <m:t>𝑃</m:t>
                      </m:r>
                      <m:r>
                        <a:rPr lang="ru-RU"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sSubSup>
                            <m:sSubSupPr>
                              <m:ctrlPr>
                                <a:rPr lang="ru-RU" sz="1600" i="1">
                                  <a:effectLst/>
                                  <a:latin typeface="Cambria Math" panose="02040503050406030204" pitchFamily="18" charset="0"/>
                                  <a:ea typeface="Times New Roman" panose="02020603050405020304" pitchFamily="18" charset="0"/>
                                </a:rPr>
                              </m:ctrlPr>
                            </m:sSubSupPr>
                            <m:e>
                              <m:r>
                                <a:rPr lang="ru-RU" sz="1600" i="1">
                                  <a:effectLst/>
                                  <a:latin typeface="Cambria Math" panose="02040503050406030204" pitchFamily="18" charset="0"/>
                                  <a:ea typeface="Times New Roman" panose="02020603050405020304" pitchFamily="18" charset="0"/>
                                </a:rPr>
                                <m:t>𝑅</m:t>
                              </m:r>
                            </m:e>
                            <m:sub>
                              <m:r>
                                <a:rPr lang="ru-RU" sz="1600" i="1">
                                  <a:effectLst/>
                                  <a:latin typeface="Cambria Math" panose="02040503050406030204" pitchFamily="18" charset="0"/>
                                  <a:ea typeface="Times New Roman" panose="02020603050405020304" pitchFamily="18" charset="0"/>
                                </a:rPr>
                                <m:t>+</m:t>
                              </m:r>
                            </m:sub>
                            <m:sup>
                              <m:r>
                                <a:rPr lang="ru-RU" sz="1600" i="1">
                                  <a:effectLst/>
                                  <a:latin typeface="Cambria Math" panose="02040503050406030204" pitchFamily="18" charset="0"/>
                                  <a:ea typeface="Times New Roman" panose="02020603050405020304" pitchFamily="18" charset="0"/>
                                </a:rPr>
                                <m:t>𝑛</m:t>
                              </m:r>
                            </m:sup>
                          </m:sSubSup>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𝑖</m:t>
                              </m:r>
                              <m:r>
                                <a:rPr lang="ru-RU" sz="1600" i="1">
                                  <a:effectLst/>
                                  <a:latin typeface="Cambria Math" panose="02040503050406030204" pitchFamily="18" charset="0"/>
                                  <a:ea typeface="Times New Roman" panose="02020603050405020304" pitchFamily="18" charset="0"/>
                                </a:rPr>
                                <m:t>1</m:t>
                              </m:r>
                            </m:sub>
                          </m:s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𝑖𝑛</m:t>
                              </m:r>
                            </m:sub>
                          </m:s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𝑛</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𝑖</m:t>
                              </m:r>
                            </m:sub>
                          </m:sSub>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𝑖</m:t>
                          </m:r>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𝑚</m:t>
                          </m:r>
                        </m:e>
                      </m:d>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где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𝑖𝑗</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 </m:t>
                        </m:r>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𝑖</m:t>
                        </m:r>
                      </m:sub>
                    </m:sSub>
                  </m:oMath>
                </a14:m>
                <a:r>
                  <a:rPr lang="ru-RU" sz="1600" dirty="0">
                    <a:effectLst/>
                    <a:latin typeface="Times New Roman" panose="02020603050405020304" pitchFamily="18" charset="0"/>
                    <a:ea typeface="Times New Roman" panose="02020603050405020304" pitchFamily="18" charset="0"/>
                  </a:rPr>
                  <a:t> — нечеткие подмножества множества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𝑅</m:t>
                    </m:r>
                  </m:oMath>
                </a14:m>
                <a:r>
                  <a:rPr lang="ru-RU" sz="1600" dirty="0">
                    <a:effectLst/>
                    <a:latin typeface="Times New Roman" panose="02020603050405020304" pitchFamily="18" charset="0"/>
                    <a:ea typeface="Times New Roman" panose="02020603050405020304" pitchFamily="18" charset="0"/>
                  </a:rPr>
                  <a:t>, а бинарная операция </a:t>
                </a:r>
                <a14:m>
                  <m:oMath xmlns:m="http://schemas.openxmlformats.org/officeDocument/2006/math">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обозначает сложение нечетких множеств. Требуется найти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𝑚𝑖𝑛</m:t>
                        </m:r>
                      </m:e>
                      <m:sub>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𝑃</m:t>
                        </m:r>
                      </m:sub>
                    </m:sSub>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𝑐</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на заданной области.</a:t>
                </a: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91440" y="5404718"/>
                <a:ext cx="11640312" cy="1297984"/>
              </a:xfrm>
              <a:prstGeom prst="rect">
                <a:avLst/>
              </a:prstGeom>
              <a:blipFill>
                <a:blip r:embed="rId4"/>
                <a:stretch>
                  <a:fillRect l="-262" r="-209" b="-3286"/>
                </a:stretch>
              </a:blipFill>
            </p:spPr>
            <p:txBody>
              <a:bodyPr/>
              <a:lstStyle/>
              <a:p>
                <a:r>
                  <a:rPr lang="ru-RU">
                    <a:noFill/>
                  </a:rPr>
                  <a:t> </a:t>
                </a:r>
              </a:p>
            </p:txBody>
          </p:sp>
        </mc:Fallback>
      </mc:AlternateContent>
    </p:spTree>
    <p:extLst>
      <p:ext uri="{BB962C8B-B14F-4D97-AF65-F5344CB8AC3E}">
        <p14:creationId xmlns:p14="http://schemas.microsoft.com/office/powerpoint/2010/main" val="2765635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338328" y="111660"/>
                <a:ext cx="11494008" cy="4276555"/>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Сведем решение исходной задачи к решению ряда задач линейного программирования. Для этого введем дискретные </a:t>
                </a:r>
                <a14:m>
                  <m:oMath xmlns:m="http://schemas.openxmlformats.org/officeDocument/2006/math">
                    <m:r>
                      <a:rPr lang="ru-RU" sz="1600" i="1">
                        <a:effectLst/>
                        <a:latin typeface="Cambria Math" panose="02040503050406030204" pitchFamily="18" charset="0"/>
                        <a:ea typeface="Times New Roman" panose="02020603050405020304" pitchFamily="18" charset="0"/>
                      </a:rPr>
                      <m:t>𝛼</m:t>
                    </m:r>
                  </m:oMath>
                </a14:m>
                <a:r>
                  <a:rPr lang="ru-RU" sz="1600" dirty="0">
                    <a:effectLst/>
                    <a:latin typeface="Times New Roman" panose="02020603050405020304" pitchFamily="18" charset="0"/>
                    <a:ea typeface="Times New Roman" panose="02020603050405020304" pitchFamily="18" charset="0"/>
                  </a:rPr>
                  <a:t>-уровни. В результате нечеткие ограничения принимают следующий интервальный вид:</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r>
                        <a:rPr lang="ru-RU" sz="1600" i="1">
                          <a:effectLst/>
                          <a:latin typeface="Cambria Math" panose="02040503050406030204" pitchFamily="18" charset="0"/>
                          <a:ea typeface="Times New Roman" panose="02020603050405020304" pitchFamily="18" charset="0"/>
                        </a:rPr>
                        <m:t>𝑃</m:t>
                      </m:r>
                      <m:r>
                        <a:rPr lang="ru-RU"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m>
                            <m:mPr>
                              <m:mcs>
                                <m:mc>
                                  <m:mcPr>
                                    <m:count m:val="1"/>
                                    <m:mcJc m:val="center"/>
                                  </m:mcPr>
                                </m:mc>
                              </m:mcs>
                              <m:ctrlPr>
                                <a:rPr lang="ru-RU" sz="1600" i="1">
                                  <a:effectLst/>
                                  <a:latin typeface="Cambria Math" panose="02040503050406030204" pitchFamily="18" charset="0"/>
                                  <a:ea typeface="Times New Roman" panose="02020603050405020304" pitchFamily="18" charset="0"/>
                                </a:rPr>
                              </m:ctrlPr>
                            </m:mPr>
                            <m:m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𝜎</m:t>
                                    </m:r>
                                  </m:e>
                                  <m:sub>
                                    <m:r>
                                      <a:rPr lang="ru-RU" sz="1600" i="1">
                                        <a:effectLst/>
                                        <a:latin typeface="Cambria Math" panose="02040503050406030204" pitchFamily="18" charset="0"/>
                                        <a:ea typeface="Times New Roman" panose="02020603050405020304" pitchFamily="18" charset="0"/>
                                      </a:rPr>
                                      <m:t>𝛼</m:t>
                                    </m:r>
                                  </m:sub>
                                </m:sSub>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𝑖</m:t>
                                        </m:r>
                                        <m:r>
                                          <a:rPr lang="ru-RU" sz="1600" i="1">
                                            <a:effectLst/>
                                            <a:latin typeface="Cambria Math" panose="02040503050406030204" pitchFamily="18" charset="0"/>
                                            <a:ea typeface="Times New Roman" panose="02020603050405020304" pitchFamily="18" charset="0"/>
                                          </a:rPr>
                                          <m:t>1</m:t>
                                        </m:r>
                                      </m:sub>
                                    </m:sSub>
                                  </m:e>
                                </m:d>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𝜎</m:t>
                                    </m:r>
                                  </m:e>
                                  <m:sub>
                                    <m:r>
                                      <a:rPr lang="ru-RU" sz="1600" i="1">
                                        <a:effectLst/>
                                        <a:latin typeface="Cambria Math" panose="02040503050406030204" pitchFamily="18" charset="0"/>
                                        <a:ea typeface="Times New Roman" panose="02020603050405020304" pitchFamily="18" charset="0"/>
                                      </a:rPr>
                                      <m:t>𝛼</m:t>
                                    </m:r>
                                  </m:sub>
                                </m:sSub>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𝑖𝑛</m:t>
                                        </m:r>
                                      </m:sub>
                                    </m:sSub>
                                  </m:e>
                                </m:d>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𝑛</m:t>
                                    </m:r>
                                  </m:sub>
                                </m:sSub>
                                <m:r>
                                  <a:rPr lang="ru-RU" sz="1600" i="1">
                                    <a:effectLst/>
                                    <a:latin typeface="Cambria Math" panose="02040503050406030204" pitchFamily="18" charset="0"/>
                                    <a:ea typeface="Times New Roman" panose="02020603050405020304" pitchFamily="18" charset="0"/>
                                  </a:rPr>
                                  <m:t>,  </m:t>
                                </m:r>
                                <m:r>
                                  <a:rPr lang="ru-RU" sz="1600" i="1">
                                    <a:effectLst/>
                                    <a:latin typeface="Cambria Math" panose="02040503050406030204" pitchFamily="18" charset="0"/>
                                    <a:ea typeface="Times New Roman" panose="02020603050405020304" pitchFamily="18" charset="0"/>
                                  </a:rPr>
                                  <m:t>𝑖</m:t>
                                </m:r>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𝑚</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𝛼</m:t>
                                </m:r>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𝑝</m:t>
                                </m:r>
                              </m:e>
                            </m:mr>
                            <m:m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𝑗</m:t>
                                    </m:r>
                                  </m:sub>
                                </m:sSub>
                                <m:r>
                                  <a:rPr lang="ru-RU" sz="1600" i="1">
                                    <a:effectLst/>
                                    <a:latin typeface="Cambria Math" panose="02040503050406030204" pitchFamily="18" charset="0"/>
                                    <a:ea typeface="Times New Roman" panose="02020603050405020304" pitchFamily="18" charset="0"/>
                                  </a:rPr>
                                  <m:t>≥0,  </m:t>
                                </m:r>
                                <m:r>
                                  <a:rPr lang="ru-RU" sz="1600" i="1">
                                    <a:effectLst/>
                                    <a:latin typeface="Cambria Math" panose="02040503050406030204" pitchFamily="18" charset="0"/>
                                    <a:ea typeface="Times New Roman" panose="02020603050405020304" pitchFamily="18" charset="0"/>
                                  </a:rPr>
                                  <m:t>𝑗</m:t>
                                </m:r>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𝑛</m:t>
                                </m:r>
                              </m:e>
                            </m:mr>
                          </m:m>
                        </m:e>
                      </m:d>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Таким образом, мы перешли от нечетких множеств к четко определенным и теперь, зная, что </a:t>
                </a:r>
                <a14:m>
                  <m:oMath xmlns:m="http://schemas.openxmlformats.org/officeDocument/2006/math">
                    <m:r>
                      <a:rPr lang="ru-RU" sz="1600" i="1">
                        <a:effectLst/>
                        <a:latin typeface="Cambria Math" panose="02040503050406030204" pitchFamily="18" charset="0"/>
                        <a:ea typeface="Times New Roman" panose="02020603050405020304" pitchFamily="18" charset="0"/>
                      </a:rPr>
                      <m:t>𝛼</m:t>
                    </m:r>
                  </m:oMath>
                </a14:m>
                <a:r>
                  <a:rPr lang="ru-RU" sz="1600" dirty="0">
                    <a:effectLst/>
                    <a:latin typeface="Times New Roman" panose="02020603050405020304" pitchFamily="18" charset="0"/>
                    <a:ea typeface="Times New Roman" panose="02020603050405020304" pitchFamily="18" charset="0"/>
                  </a:rPr>
                  <a:t> – обычный интервал, можем записать нашу задачу в следующем виде:</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m>
                        <m:mPr>
                          <m:mcs>
                            <m:mc>
                              <m:mcPr>
                                <m:count m:val="1"/>
                                <m:mcJc m:val="center"/>
                              </m:mcPr>
                            </m:mc>
                          </m:mcs>
                          <m:ctrlPr>
                            <a:rPr lang="ru-RU" sz="1600" i="1">
                              <a:effectLst/>
                              <a:latin typeface="Cambria Math" panose="02040503050406030204" pitchFamily="18" charset="0"/>
                              <a:ea typeface="Times New Roman" panose="02020603050405020304" pitchFamily="18" charset="0"/>
                            </a:rPr>
                          </m:ctrlPr>
                        </m:mPr>
                        <m:mr>
                          <m:e>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11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12</m:t>
                                    </m:r>
                                  </m:sub>
                                </m:sSub>
                              </m:e>
                            </m:d>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𝑐</m:t>
                                    </m:r>
                                  </m:e>
                                  <m:sub>
                                    <m:r>
                                      <a:rPr lang="ru-RU" sz="1600" i="1">
                                        <a:effectLst/>
                                        <a:latin typeface="Cambria Math" panose="02040503050406030204" pitchFamily="18" charset="0"/>
                                        <a:ea typeface="Times New Roman" panose="02020603050405020304" pitchFamily="18" charset="0"/>
                                      </a:rPr>
                                      <m:t>11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𝑐</m:t>
                                    </m:r>
                                  </m:e>
                                  <m:sub>
                                    <m:r>
                                      <a:rPr lang="ru-RU" sz="1600" i="1">
                                        <a:effectLst/>
                                        <a:latin typeface="Cambria Math" panose="02040503050406030204" pitchFamily="18" charset="0"/>
                                        <a:ea typeface="Times New Roman" panose="02020603050405020304" pitchFamily="18" charset="0"/>
                                      </a:rPr>
                                      <m:t>12</m:t>
                                    </m:r>
                                  </m:sub>
                                </m:sSub>
                              </m:e>
                            </m:d>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2</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11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12</m:t>
                                </m:r>
                              </m:sub>
                            </m:sSub>
                            <m:r>
                              <a:rPr lang="ru-RU" sz="1600" i="1">
                                <a:effectLst/>
                                <a:latin typeface="Cambria Math" panose="02040503050406030204" pitchFamily="18" charset="0"/>
                                <a:ea typeface="Times New Roman" panose="02020603050405020304" pitchFamily="18" charset="0"/>
                              </a:rPr>
                              <m:t>)</m:t>
                            </m:r>
                          </m:e>
                        </m:mr>
                        <m:mr>
                          <m:e>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21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22</m:t>
                                    </m:r>
                                  </m:sub>
                                </m:sSub>
                              </m:e>
                            </m:d>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𝑐</m:t>
                                    </m:r>
                                  </m:e>
                                  <m:sub>
                                    <m:r>
                                      <a:rPr lang="ru-RU" sz="1600" i="1">
                                        <a:effectLst/>
                                        <a:latin typeface="Cambria Math" panose="02040503050406030204" pitchFamily="18" charset="0"/>
                                        <a:ea typeface="Times New Roman" panose="02020603050405020304" pitchFamily="18" charset="0"/>
                                      </a:rPr>
                                      <m:t>21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𝑐</m:t>
                                    </m:r>
                                  </m:e>
                                  <m:sub>
                                    <m:r>
                                      <a:rPr lang="ru-RU" sz="1600" i="1">
                                        <a:effectLst/>
                                        <a:latin typeface="Cambria Math" panose="02040503050406030204" pitchFamily="18" charset="0"/>
                                        <a:ea typeface="Times New Roman" panose="02020603050405020304" pitchFamily="18" charset="0"/>
                                      </a:rPr>
                                      <m:t>22</m:t>
                                    </m:r>
                                  </m:sub>
                                </m:sSub>
                              </m:e>
                            </m:d>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2</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21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22</m:t>
                                </m:r>
                              </m:sub>
                            </m:sSub>
                            <m:r>
                              <a:rPr lang="ru-RU" sz="1600" i="1">
                                <a:effectLst/>
                                <a:latin typeface="Cambria Math" panose="02040503050406030204" pitchFamily="18" charset="0"/>
                                <a:ea typeface="Times New Roman" panose="02020603050405020304" pitchFamily="18" charset="0"/>
                              </a:rPr>
                              <m:t>)</m:t>
                            </m:r>
                          </m:e>
                        </m:mr>
                      </m:m>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Теперь, чтобы привести задачу к виду обычной задачи линейного программирования, нам достаточно записать неравенства отдельно по левому и правому краям интервалов, с учетом знаков неравенства. Т.е., мы приведем систему к следующему виду:</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m>
                        <m:mPr>
                          <m:mcs>
                            <m:mc>
                              <m:mcPr>
                                <m:count m:val="1"/>
                                <m:mcJc m:val="center"/>
                              </m:mcPr>
                            </m:mc>
                          </m:mcs>
                          <m:ctrlPr>
                            <a:rPr lang="ru-RU" sz="1600" i="1">
                              <a:effectLst/>
                              <a:latin typeface="Cambria Math" panose="02040503050406030204" pitchFamily="18" charset="0"/>
                              <a:ea typeface="Times New Roman" panose="02020603050405020304" pitchFamily="18" charset="0"/>
                            </a:rPr>
                          </m:ctrlPr>
                        </m:mPr>
                        <m:m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11</m:t>
                                </m:r>
                              </m:sub>
                            </m:s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𝑐</m:t>
                                </m:r>
                              </m:e>
                              <m:sub>
                                <m:r>
                                  <a:rPr lang="ru-RU" sz="1600" i="1">
                                    <a:effectLst/>
                                    <a:latin typeface="Cambria Math" panose="02040503050406030204" pitchFamily="18" charset="0"/>
                                    <a:ea typeface="Times New Roman" panose="02020603050405020304" pitchFamily="18" charset="0"/>
                                  </a:rPr>
                                  <m:t>11</m:t>
                                </m:r>
                              </m:sub>
                            </m:s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2</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11</m:t>
                                </m:r>
                              </m:sub>
                            </m:sSub>
                            <m:r>
                              <a:rPr lang="ru-RU" sz="1600" i="1">
                                <a:effectLst/>
                                <a:latin typeface="Cambria Math" panose="02040503050406030204" pitchFamily="18" charset="0"/>
                                <a:ea typeface="Times New Roman" panose="02020603050405020304" pitchFamily="18" charset="0"/>
                              </a:rPr>
                              <m:t>,</m:t>
                            </m:r>
                          </m:e>
                        </m:mr>
                        <m:m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12</m:t>
                                </m:r>
                              </m:sub>
                            </m:s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𝑐</m:t>
                                </m:r>
                              </m:e>
                              <m:sub>
                                <m:r>
                                  <a:rPr lang="ru-RU" sz="1600" i="1">
                                    <a:effectLst/>
                                    <a:latin typeface="Cambria Math" panose="02040503050406030204" pitchFamily="18" charset="0"/>
                                    <a:ea typeface="Times New Roman" panose="02020603050405020304" pitchFamily="18" charset="0"/>
                                  </a:rPr>
                                  <m:t>12</m:t>
                                </m:r>
                              </m:sub>
                            </m:s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2</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12</m:t>
                                </m:r>
                              </m:sub>
                            </m:sSub>
                          </m:e>
                        </m:mr>
                        <m:mr>
                          <m:e>
                            <m:m>
                              <m:mPr>
                                <m:mcs>
                                  <m:mc>
                                    <m:mcPr>
                                      <m:count m:val="1"/>
                                      <m:mcJc m:val="center"/>
                                    </m:mcPr>
                                  </m:mc>
                                </m:mcs>
                                <m:ctrlPr>
                                  <a:rPr lang="ru-RU" sz="1600" i="1">
                                    <a:effectLst/>
                                    <a:latin typeface="Cambria Math" panose="02040503050406030204" pitchFamily="18" charset="0"/>
                                    <a:ea typeface="Times New Roman" panose="02020603050405020304" pitchFamily="18" charset="0"/>
                                  </a:rPr>
                                </m:ctrlPr>
                              </m:mPr>
                              <m:m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21</m:t>
                                      </m:r>
                                    </m:sub>
                                  </m:s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𝑐</m:t>
                                      </m:r>
                                    </m:e>
                                    <m:sub>
                                      <m:r>
                                        <a:rPr lang="ru-RU" sz="1600" i="1">
                                          <a:effectLst/>
                                          <a:latin typeface="Cambria Math" panose="02040503050406030204" pitchFamily="18" charset="0"/>
                                          <a:ea typeface="Times New Roman" panose="02020603050405020304" pitchFamily="18" charset="0"/>
                                        </a:rPr>
                                        <m:t>21</m:t>
                                      </m:r>
                                    </m:sub>
                                  </m:s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2</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21</m:t>
                                      </m:r>
                                    </m:sub>
                                  </m:sSub>
                                </m:e>
                              </m:mr>
                              <m:m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22</m:t>
                                      </m:r>
                                    </m:sub>
                                  </m:s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𝑐</m:t>
                                      </m:r>
                                    </m:e>
                                    <m:sub>
                                      <m:r>
                                        <a:rPr lang="ru-RU" sz="1600" i="1">
                                          <a:effectLst/>
                                          <a:latin typeface="Cambria Math" panose="02040503050406030204" pitchFamily="18" charset="0"/>
                                          <a:ea typeface="Times New Roman" panose="02020603050405020304" pitchFamily="18" charset="0"/>
                                        </a:rPr>
                                        <m:t>22</m:t>
                                      </m:r>
                                    </m:sub>
                                  </m:s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𝑥</m:t>
                                      </m:r>
                                    </m:e>
                                    <m:sub>
                                      <m:r>
                                        <a:rPr lang="ru-RU" sz="1600" i="1">
                                          <a:effectLst/>
                                          <a:latin typeface="Cambria Math" panose="02040503050406030204" pitchFamily="18" charset="0"/>
                                          <a:ea typeface="Times New Roman" panose="02020603050405020304" pitchFamily="18" charset="0"/>
                                        </a:rPr>
                                        <m:t>2</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22</m:t>
                                      </m:r>
                                    </m:sub>
                                  </m:sSub>
                                </m:e>
                              </m:mr>
                            </m:m>
                          </m:e>
                        </m:mr>
                      </m:m>
                    </m:oMath>
                  </m:oMathPara>
                </a14:m>
                <a:endParaRPr lang="ru-RU" sz="1600" dirty="0">
                  <a:effectLst/>
                  <a:latin typeface="Times New Roman" panose="02020603050405020304" pitchFamily="18" charset="0"/>
                  <a:ea typeface="Times New Roman" panose="02020603050405020304" pitchFamily="18" charset="0"/>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338328" y="111660"/>
                <a:ext cx="11494008" cy="4276555"/>
              </a:xfrm>
              <a:prstGeom prst="rect">
                <a:avLst/>
              </a:prstGeom>
              <a:blipFill>
                <a:blip r:embed="rId2"/>
                <a:stretch>
                  <a:fillRect l="-318" r="-26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Прямоугольник 2"/>
              <p:cNvSpPr/>
              <p:nvPr/>
            </p:nvSpPr>
            <p:spPr>
              <a:xfrm>
                <a:off x="420624" y="4501212"/>
                <a:ext cx="10661904" cy="1023678"/>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Если же и компоненты целевой функции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𝑐</m:t>
                        </m:r>
                      </m:e>
                      <m:sub>
                        <m:r>
                          <a:rPr lang="en-US" sz="1600" i="1">
                            <a:effectLst/>
                            <a:latin typeface="Cambria Math" panose="02040503050406030204" pitchFamily="18" charset="0"/>
                            <a:ea typeface="Times New Roman" panose="02020603050405020304" pitchFamily="18" charset="0"/>
                          </a:rPr>
                          <m:t>𝑖</m:t>
                        </m:r>
                      </m:sub>
                    </m:sSub>
                  </m:oMath>
                </a14:m>
                <a:r>
                  <a:rPr lang="ru-RU" sz="1600" dirty="0">
                    <a:effectLst/>
                    <a:latin typeface="Times New Roman" panose="02020603050405020304" pitchFamily="18" charset="0"/>
                    <a:ea typeface="Times New Roman" panose="02020603050405020304" pitchFamily="18" charset="0"/>
                  </a:rPr>
                  <a:t> являются нечеткими, то необходимо выбирать для каждого уровня </a:t>
                </a:r>
                <a14:m>
                  <m:oMath xmlns:m="http://schemas.openxmlformats.org/officeDocument/2006/math">
                    <m:r>
                      <a:rPr lang="ru-RU" sz="1600" i="1">
                        <a:effectLst/>
                        <a:latin typeface="Cambria Math" panose="02040503050406030204" pitchFamily="18" charset="0"/>
                        <a:ea typeface="Times New Roman" panose="02020603050405020304" pitchFamily="18" charset="0"/>
                      </a:rPr>
                      <m:t>𝛼</m:t>
                    </m:r>
                  </m:oMath>
                </a14:m>
                <a:r>
                  <a:rPr lang="ru-RU" sz="1600" dirty="0">
                    <a:effectLst/>
                    <a:latin typeface="Times New Roman" panose="02020603050405020304" pitchFamily="18" charset="0"/>
                    <a:ea typeface="Times New Roman" panose="02020603050405020304" pitchFamily="18" charset="0"/>
                  </a:rPr>
                  <a:t> соответствующие границы множеств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𝜎</m:t>
                        </m:r>
                      </m:e>
                      <m:sub>
                        <m:r>
                          <a:rPr lang="ru-RU" sz="1600" i="1">
                            <a:effectLst/>
                            <a:latin typeface="Cambria Math" panose="02040503050406030204" pitchFamily="18" charset="0"/>
                            <a:ea typeface="Times New Roman" panose="02020603050405020304" pitchFamily="18" charset="0"/>
                          </a:rPr>
                          <m:t>𝛼</m:t>
                        </m:r>
                      </m:sub>
                    </m:sSub>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𝑐</m:t>
                            </m:r>
                          </m:e>
                          <m:sub>
                            <m:r>
                              <a:rPr lang="ru-RU" sz="1600" i="1">
                                <a:effectLst/>
                                <a:latin typeface="Cambria Math" panose="02040503050406030204" pitchFamily="18" charset="0"/>
                                <a:ea typeface="Times New Roman" panose="02020603050405020304" pitchFamily="18" charset="0"/>
                              </a:rPr>
                              <m:t>𝑗</m:t>
                            </m:r>
                          </m:sub>
                        </m:sSub>
                      </m:e>
                    </m:d>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𝐽</m:t>
                    </m:r>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𝑛</m:t>
                    </m:r>
                  </m:oMath>
                </a14:m>
                <a:r>
                  <a:rPr lang="ru-RU" sz="1600" dirty="0">
                    <a:effectLst/>
                    <a:latin typeface="Times New Roman" panose="02020603050405020304" pitchFamily="18" charset="0"/>
                    <a:ea typeface="Times New Roman" panose="02020603050405020304" pitchFamily="18" charset="0"/>
                  </a:rPr>
                  <a:t> в соответствии с правилами интервальной арифметики, минимизируя предварительно таким образом: </a:t>
                </a:r>
                <a14:m>
                  <m:oMath xmlns:m="http://schemas.openxmlformats.org/officeDocument/2006/math">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𝑐</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a:t>
                </a: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420624" y="4501212"/>
                <a:ext cx="10661904" cy="1023678"/>
              </a:xfrm>
              <a:prstGeom prst="rect">
                <a:avLst/>
              </a:prstGeom>
              <a:blipFill>
                <a:blip r:embed="rId3"/>
                <a:stretch>
                  <a:fillRect l="-286" r="-286" b="-4167"/>
                </a:stretch>
              </a:blipFill>
            </p:spPr>
            <p:txBody>
              <a:bodyPr/>
              <a:lstStyle/>
              <a:p>
                <a:r>
                  <a:rPr lang="ru-RU">
                    <a:noFill/>
                  </a:rPr>
                  <a:t> </a:t>
                </a:r>
              </a:p>
            </p:txBody>
          </p:sp>
        </mc:Fallback>
      </mc:AlternateContent>
    </p:spTree>
    <p:extLst>
      <p:ext uri="{BB962C8B-B14F-4D97-AF65-F5344CB8AC3E}">
        <p14:creationId xmlns:p14="http://schemas.microsoft.com/office/powerpoint/2010/main" val="1175445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44608"/>
            <a:ext cx="5433154" cy="461665"/>
          </a:xfrm>
          <a:prstGeom prst="rect">
            <a:avLst/>
          </a:prstGeom>
        </p:spPr>
        <p:txBody>
          <a:bodyPr wrap="none">
            <a:spAutoFit/>
          </a:bodyPr>
          <a:lstStyle/>
          <a:p>
            <a:pPr indent="457200" algn="just">
              <a:lnSpc>
                <a:spcPct val="120000"/>
              </a:lnSpc>
              <a:spcAft>
                <a:spcPts val="0"/>
              </a:spcAft>
            </a:pPr>
            <a:r>
              <a:rPr lang="ru-RU" sz="2000" b="1" i="1" dirty="0">
                <a:latin typeface="Times New Roman" panose="02020603050405020304" pitchFamily="18" charset="0"/>
                <a:ea typeface="Times New Roman" panose="02020603050405020304" pitchFamily="18" charset="0"/>
              </a:rPr>
              <a:t>Модели нечеткой ожидаемой полезности</a:t>
            </a:r>
            <a:endParaRPr lang="ru-RU" sz="20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Прямоугольник 2"/>
              <p:cNvSpPr/>
              <p:nvPr/>
            </p:nvSpPr>
            <p:spPr>
              <a:xfrm>
                <a:off x="182880" y="606273"/>
                <a:ext cx="11375136" cy="2080826"/>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Выбор происходит на основе максимизации нечеткой ожидаемой полезности</a:t>
                </a:r>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𝐸𝑅</m:t>
                          </m:r>
                        </m:e>
                        <m:sub>
                          <m:r>
                            <a:rPr lang="ru-RU" sz="1600" i="1">
                              <a:effectLst/>
                              <a:latin typeface="Cambria Math" panose="02040503050406030204" pitchFamily="18" charset="0"/>
                              <a:ea typeface="Times New Roman" panose="02020603050405020304" pitchFamily="18" charset="0"/>
                            </a:rPr>
                            <m:t>𝑗</m:t>
                          </m:r>
                        </m:sub>
                      </m:sSub>
                      <m:r>
                        <a:rPr lang="ru-RU" sz="1600" i="1">
                          <a:effectLst/>
                          <a:latin typeface="Cambria Math" panose="02040503050406030204" pitchFamily="18" charset="0"/>
                          <a:ea typeface="Times New Roman" panose="02020603050405020304" pitchFamily="18" charset="0"/>
                        </a:rPr>
                        <m:t>=</m:t>
                      </m:r>
                      <m:nary>
                        <m:naryPr>
                          <m:chr m:val="∑"/>
                          <m:limLoc m:val="undOvr"/>
                          <m:ctrlPr>
                            <a:rPr lang="ru-RU" sz="1600" i="1">
                              <a:effectLst/>
                              <a:latin typeface="Cambria Math" panose="02040503050406030204" pitchFamily="18" charset="0"/>
                              <a:ea typeface="Times New Roman" panose="02020603050405020304" pitchFamily="18" charset="0"/>
                            </a:rPr>
                          </m:ctrlPr>
                        </m:naryPr>
                        <m:sub>
                          <m:r>
                            <a:rPr lang="ru-RU" sz="1600" i="1">
                              <a:effectLst/>
                              <a:latin typeface="Cambria Math" panose="02040503050406030204" pitchFamily="18" charset="0"/>
                              <a:ea typeface="Times New Roman" panose="02020603050405020304" pitchFamily="18" charset="0"/>
                            </a:rPr>
                            <m:t>𝑖</m:t>
                          </m:r>
                          <m:r>
                            <a:rPr lang="ru-RU" sz="1600" i="1">
                              <a:effectLst/>
                              <a:latin typeface="Cambria Math" panose="02040503050406030204" pitchFamily="18" charset="0"/>
                              <a:ea typeface="Times New Roman" panose="02020603050405020304" pitchFamily="18" charset="0"/>
                            </a:rPr>
                            <m:t>=1</m:t>
                          </m:r>
                        </m:sub>
                        <m:sup>
                          <m:r>
                            <a:rPr lang="ru-RU" sz="1600" i="1">
                              <a:effectLst/>
                              <a:latin typeface="Cambria Math" panose="02040503050406030204" pitchFamily="18" charset="0"/>
                              <a:ea typeface="Times New Roman" panose="02020603050405020304" pitchFamily="18" charset="0"/>
                            </a:rPr>
                            <m:t>𝑛</m:t>
                          </m:r>
                        </m:sup>
                        <m:e>
                          <m:sSub>
                            <m:sSubPr>
                              <m:ctrlPr>
                                <a:rPr lang="ru-RU" sz="1600" i="1">
                                  <a:effectLst/>
                                  <a:latin typeface="Cambria Math" panose="02040503050406030204" pitchFamily="18" charset="0"/>
                                  <a:ea typeface="Times New Roman" panose="02020603050405020304" pitchFamily="18" charset="0"/>
                                </a:rPr>
                              </m:ctrlPr>
                            </m:sSubPr>
                            <m:e>
                              <m:acc>
                                <m:accPr>
                                  <m:chr m:val="̃"/>
                                  <m:ctrlPr>
                                    <a:rPr lang="ru-RU" sz="1600" i="1">
                                      <a:effectLst/>
                                      <a:latin typeface="Cambria Math" panose="02040503050406030204" pitchFamily="18" charset="0"/>
                                      <a:ea typeface="Times New Roman" panose="02020603050405020304" pitchFamily="18" charset="0"/>
                                    </a:rPr>
                                  </m:ctrlPr>
                                </m:accPr>
                                <m:e>
                                  <m:r>
                                    <a:rPr lang="ru-RU" sz="1600" i="1">
                                      <a:effectLst/>
                                      <a:latin typeface="Cambria Math" panose="02040503050406030204" pitchFamily="18" charset="0"/>
                                      <a:ea typeface="Times New Roman" panose="02020603050405020304" pitchFamily="18" charset="0"/>
                                    </a:rPr>
                                    <m:t>𝑝</m:t>
                                  </m:r>
                                </m:e>
                              </m:acc>
                            </m:e>
                            <m:sub>
                              <m:r>
                                <a:rPr lang="ru-RU" sz="1600" i="1">
                                  <a:effectLst/>
                                  <a:latin typeface="Cambria Math" panose="02040503050406030204" pitchFamily="18" charset="0"/>
                                  <a:ea typeface="Times New Roman" panose="02020603050405020304" pitchFamily="18" charset="0"/>
                                </a:rPr>
                                <m:t>𝑖</m:t>
                              </m:r>
                            </m:sub>
                          </m:sSub>
                        </m:e>
                      </m:nary>
                      <m:r>
                        <a:rPr lang="ru-RU" sz="1600" i="1">
                          <a:effectLst/>
                          <a:latin typeface="Cambria Math" panose="02040503050406030204" pitchFamily="18" charset="0"/>
                          <a:ea typeface="Times New Roman" panose="02020603050405020304" pitchFamily="18" charset="0"/>
                        </a:rPr>
                        <m:t>𝐹</m:t>
                      </m:r>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𝑠</m:t>
                          </m:r>
                        </m:e>
                        <m:sub>
                          <m:r>
                            <a:rPr lang="ru-RU" sz="1600" i="1">
                              <a:effectLst/>
                              <a:latin typeface="Cambria Math" panose="02040503050406030204" pitchFamily="18" charset="0"/>
                              <a:ea typeface="Times New Roman" panose="02020603050405020304" pitchFamily="18" charset="0"/>
                            </a:rPr>
                            <m:t>𝑖</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𝑎</m:t>
                          </m:r>
                        </m:e>
                        <m:sub>
                          <m:r>
                            <a:rPr lang="ru-RU" sz="1600" i="1">
                              <a:effectLst/>
                              <a:latin typeface="Cambria Math" panose="02040503050406030204" pitchFamily="18" charset="0"/>
                              <a:ea typeface="Times New Roman" panose="02020603050405020304" pitchFamily="18" charset="0"/>
                            </a:rPr>
                            <m:t>𝑗</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𝑏</m:t>
                          </m:r>
                        </m:e>
                        <m:sub>
                          <m:r>
                            <a:rPr lang="ru-RU" sz="1600" i="1">
                              <a:effectLst/>
                              <a:latin typeface="Cambria Math" panose="02040503050406030204" pitchFamily="18" charset="0"/>
                              <a:ea typeface="Times New Roman" panose="02020603050405020304" pitchFamily="18" charset="0"/>
                            </a:rPr>
                            <m:t>𝑘</m:t>
                          </m:r>
                        </m:sub>
                      </m:sSub>
                      <m:r>
                        <a:rPr lang="ru-RU" sz="1600" i="1">
                          <a:effectLst/>
                          <a:latin typeface="Cambria Math" panose="02040503050406030204" pitchFamily="18" charset="0"/>
                          <a:ea typeface="Times New Roman" panose="02020603050405020304" pitchFamily="18" charset="0"/>
                        </a:rPr>
                        <m:t>)</m:t>
                      </m:r>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где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acc>
                          <m:accPr>
                            <m:chr m:val="̃"/>
                            <m:ctrlPr>
                              <a:rPr lang="ru-RU" sz="1600" i="1">
                                <a:effectLst/>
                                <a:latin typeface="Cambria Math" panose="02040503050406030204" pitchFamily="18" charset="0"/>
                                <a:ea typeface="Times New Roman" panose="02020603050405020304" pitchFamily="18" charset="0"/>
                              </a:rPr>
                            </m:ctrlPr>
                          </m:accPr>
                          <m:e>
                            <m:r>
                              <a:rPr lang="ru-RU" sz="1600" i="1">
                                <a:effectLst/>
                                <a:latin typeface="Cambria Math" panose="02040503050406030204" pitchFamily="18" charset="0"/>
                                <a:ea typeface="Times New Roman" panose="02020603050405020304" pitchFamily="18" charset="0"/>
                              </a:rPr>
                              <m:t>𝑝</m:t>
                            </m:r>
                          </m:e>
                        </m:acc>
                      </m:e>
                      <m:sub>
                        <m:r>
                          <a:rPr lang="ru-RU" sz="1600" i="1">
                            <a:effectLst/>
                            <a:latin typeface="Cambria Math" panose="02040503050406030204" pitchFamily="18" charset="0"/>
                            <a:ea typeface="Times New Roman" panose="02020603050405020304" pitchFamily="18" charset="0"/>
                          </a:rPr>
                          <m:t>𝑖</m:t>
                        </m:r>
                      </m:sub>
                    </m:sSub>
                  </m:oMath>
                </a14:m>
                <a:r>
                  <a:rPr lang="ru-RU" sz="1600" dirty="0">
                    <a:effectLst/>
                    <a:latin typeface="Times New Roman" panose="02020603050405020304" pitchFamily="18" charset="0"/>
                    <a:ea typeface="Times New Roman" panose="02020603050405020304" pitchFamily="18" charset="0"/>
                  </a:rPr>
                  <a:t> – размытая вероятность состояния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𝑠</m:t>
                        </m:r>
                      </m:e>
                      <m:sub>
                        <m:r>
                          <a:rPr lang="ru-RU" sz="1600" i="1">
                            <a:effectLst/>
                            <a:latin typeface="Cambria Math" panose="02040503050406030204" pitchFamily="18" charset="0"/>
                            <a:ea typeface="Times New Roman" panose="02020603050405020304" pitchFamily="18" charset="0"/>
                          </a:rPr>
                          <m:t>𝑖</m:t>
                        </m:r>
                      </m:sub>
                    </m:sSub>
                  </m:oMath>
                </a14:m>
                <a:r>
                  <a:rPr lang="ru-RU" sz="1600" dirty="0">
                    <a:effectLst/>
                    <a:latin typeface="Times New Roman" panose="02020603050405020304" pitchFamily="18" charset="0"/>
                    <a:ea typeface="Times New Roman" panose="02020603050405020304" pitchFamily="18" charset="0"/>
                  </a:rPr>
                  <a:t> из множества состояний мира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𝑆</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𝐹</m:t>
                    </m:r>
                    <m:r>
                      <a:rPr lang="ru-RU" sz="1600" i="1">
                        <a:effectLst/>
                        <a:latin typeface="Cambria Math" panose="02040503050406030204" pitchFamily="18" charset="0"/>
                        <a:ea typeface="Times New Roman" panose="02020603050405020304" pitchFamily="18" charset="0"/>
                      </a:rPr>
                      <m:t>: </m:t>
                    </m:r>
                    <m:r>
                      <a:rPr lang="ru-RU" sz="1600" i="1">
                        <a:effectLst/>
                        <a:latin typeface="Cambria Math" panose="02040503050406030204" pitchFamily="18" charset="0"/>
                        <a:ea typeface="Times New Roman" panose="02020603050405020304" pitchFamily="18" charset="0"/>
                      </a:rPr>
                      <m:t>𝑆</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𝐴</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𝐵</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𝜑</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𝑅</m:t>
                    </m:r>
                    <m:r>
                      <a:rPr lang="ru-RU" sz="1600" i="1">
                        <a:effectLst/>
                        <a:latin typeface="Cambria Math" panose="02040503050406030204" pitchFamily="18" charset="0"/>
                        <a:ea typeface="Times New Roman" panose="02020603050405020304" pitchFamily="18" charset="0"/>
                      </a:rPr>
                      <m:t>),  </m:t>
                    </m:r>
                    <m:r>
                      <a:rPr lang="ru-RU" sz="1600" i="1">
                        <a:effectLst/>
                        <a:latin typeface="Cambria Math" panose="02040503050406030204" pitchFamily="18" charset="0"/>
                        <a:ea typeface="Times New Roman" panose="02020603050405020304" pitchFamily="18" charset="0"/>
                      </a:rPr>
                      <m:t>𝐴</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𝑎</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 множество альтернатив,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𝐵</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𝑏</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 множество критериев,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𝑅</m:t>
                    </m:r>
                  </m:oMath>
                </a14:m>
                <a:r>
                  <a:rPr lang="ru-RU" sz="1600" dirty="0">
                    <a:effectLst/>
                    <a:latin typeface="Times New Roman" panose="02020603050405020304" pitchFamily="18" charset="0"/>
                    <a:ea typeface="Times New Roman" panose="02020603050405020304" pitchFamily="18" charset="0"/>
                  </a:rPr>
                  <a:t> – множество оценок, а </a:t>
                </a:r>
                <a14:m>
                  <m:oMath xmlns:m="http://schemas.openxmlformats.org/officeDocument/2006/math">
                    <m:r>
                      <a:rPr lang="ru-RU" sz="1600" i="1">
                        <a:effectLst/>
                        <a:latin typeface="Cambria Math" panose="02040503050406030204" pitchFamily="18" charset="0"/>
                        <a:ea typeface="Times New Roman" panose="02020603050405020304" pitchFamily="18" charset="0"/>
                      </a:rPr>
                      <m:t>𝜑</m:t>
                    </m:r>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𝑅</m:t>
                        </m:r>
                      </m:e>
                    </m:d>
                    <m:r>
                      <a:rPr lang="ru-RU"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𝑅</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𝑅</m:t>
                            </m:r>
                          </m:sub>
                        </m:sSub>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𝑅</m:t>
                        </m:r>
                        <m:r>
                          <a:rPr lang="ru-RU"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0,1</m:t>
                            </m:r>
                          </m:e>
                        </m:d>
                      </m:e>
                    </m:d>
                  </m:oMath>
                </a14:m>
                <a:r>
                  <a:rPr lang="ru-RU" sz="1600" dirty="0">
                    <a:effectLst/>
                    <a:latin typeface="Times New Roman" panose="02020603050405020304" pitchFamily="18" charset="0"/>
                    <a:ea typeface="Times New Roman" panose="02020603050405020304" pitchFamily="18" charset="0"/>
                  </a:rPr>
                  <a:t> – класс всех нечетких подмножеств на множестве оценок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𝑅</m:t>
                    </m:r>
                  </m:oMath>
                </a14:m>
                <a:r>
                  <a:rPr lang="ru-RU" sz="1600" dirty="0">
                    <a:effectLst/>
                    <a:latin typeface="Times New Roman" panose="02020603050405020304" pitchFamily="18" charset="0"/>
                    <a:ea typeface="Times New Roman" panose="02020603050405020304" pitchFamily="18" charset="0"/>
                  </a:rPr>
                  <a:t>.</a:t>
                </a: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182880" y="606273"/>
                <a:ext cx="11375136" cy="2080826"/>
              </a:xfrm>
              <a:prstGeom prst="rect">
                <a:avLst/>
              </a:prstGeom>
              <a:blipFill>
                <a:blip r:embed="rId2"/>
                <a:stretch>
                  <a:fillRect l="-268" r="-268" b="-146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Прямоугольник 3"/>
              <p:cNvSpPr/>
              <p:nvPr/>
            </p:nvSpPr>
            <p:spPr>
              <a:xfrm>
                <a:off x="182880" y="2841901"/>
                <a:ext cx="11649456" cy="3625736"/>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Например, задача анализа решений формулируется следующим образом. Пусть имеются две обычные вероятности лотереи: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𝐴</m:t>
                    </m:r>
                    <m:r>
                      <a:rPr lang="ru-RU"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𝑝</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1</m:t>
                                </m:r>
                              </m:sub>
                            </m:sSub>
                          </m:sub>
                        </m:sSub>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𝑝</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2</m:t>
                                </m:r>
                              </m:sub>
                            </m:sSub>
                          </m:sub>
                        </m:sSub>
                      </m:e>
                    </m:d>
                  </m:oMath>
                </a14:m>
                <a:r>
                  <a:rPr lang="ru-RU" sz="1600" dirty="0">
                    <a:effectLst/>
                    <a:latin typeface="Times New Roman" panose="02020603050405020304" pitchFamily="18" charset="0"/>
                    <a:ea typeface="Times New Roman" panose="02020603050405020304" pitchFamily="18" charset="0"/>
                  </a:rPr>
                  <a:t>, где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𝑝</m:t>
                    </m:r>
                  </m:oMath>
                </a14:m>
                <a:r>
                  <a:rPr lang="ru-RU" sz="1600" dirty="0">
                    <a:effectLst/>
                    <a:latin typeface="Times New Roman" panose="02020603050405020304" pitchFamily="18" charset="0"/>
                    <a:ea typeface="Times New Roman" panose="02020603050405020304" pitchFamily="18" charset="0"/>
                  </a:rPr>
                  <a:t> – вероятность исхода с ожидаемой полезностью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1</m:t>
                            </m:r>
                          </m:sub>
                        </m:sSub>
                      </m:sub>
                    </m:sSub>
                  </m:oMath>
                </a14:m>
                <a:r>
                  <a:rPr lang="ru-RU" sz="1600" dirty="0">
                    <a:effectLst/>
                    <a:latin typeface="Times New Roman" panose="02020603050405020304" pitchFamily="18" charset="0"/>
                    <a:ea typeface="Times New Roman" panose="02020603050405020304" pitchFamily="18" charset="0"/>
                  </a:rPr>
                  <a:t> и </a:t>
                </a:r>
                <a14:m>
                  <m:oMath xmlns:m="http://schemas.openxmlformats.org/officeDocument/2006/math">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𝑝</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 вероятность исхода с ожидаемой полезностью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2</m:t>
                            </m:r>
                          </m:sub>
                        </m:sSub>
                      </m:sub>
                    </m:sSub>
                  </m:oMath>
                </a14:m>
                <a:r>
                  <a:rPr lang="ru-RU" sz="1600" dirty="0">
                    <a:effectLst/>
                    <a:latin typeface="Times New Roman" panose="02020603050405020304" pitchFamily="18" charset="0"/>
                    <a:ea typeface="Times New Roman" panose="02020603050405020304" pitchFamily="18" charset="0"/>
                  </a:rPr>
                  <a:t>, а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𝐵</m:t>
                    </m:r>
                    <m:r>
                      <a:rPr lang="ru-RU"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𝑝</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1</m:t>
                                </m:r>
                              </m:sub>
                            </m:sSub>
                          </m:sub>
                        </m:sSub>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𝑝</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2</m:t>
                                </m:r>
                              </m:sub>
                            </m:sSub>
                          </m:sub>
                        </m:sSub>
                      </m:e>
                    </m:d>
                  </m:oMath>
                </a14:m>
                <a:r>
                  <a:rPr lang="ru-RU" sz="1600" dirty="0">
                    <a:effectLst/>
                    <a:latin typeface="Times New Roman" panose="02020603050405020304" pitchFamily="18" charset="0"/>
                    <a:ea typeface="Times New Roman" panose="02020603050405020304" pitchFamily="18" charset="0"/>
                  </a:rPr>
                  <a:t>, где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𝑞</m:t>
                    </m:r>
                  </m:oMath>
                </a14:m>
                <a:r>
                  <a:rPr lang="ru-RU" sz="1600" dirty="0">
                    <a:effectLst/>
                    <a:latin typeface="Times New Roman" panose="02020603050405020304" pitchFamily="18" charset="0"/>
                    <a:ea typeface="Times New Roman" panose="02020603050405020304" pitchFamily="18" charset="0"/>
                  </a:rPr>
                  <a:t> — вероятность исхода с ожидаемой полезностью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1</m:t>
                            </m:r>
                          </m:sub>
                        </m:sSub>
                      </m:sub>
                    </m:sSub>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𝑔</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 вероятность исхода с ожидаемой полезностью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2</m:t>
                            </m:r>
                          </m:sub>
                        </m:sSub>
                      </m:sub>
                    </m:sSub>
                  </m:oMath>
                </a14:m>
                <a:r>
                  <a:rPr lang="ru-RU" sz="1600" dirty="0">
                    <a:effectLst/>
                    <a:latin typeface="Times New Roman" panose="02020603050405020304" pitchFamily="18" charset="0"/>
                    <a:ea typeface="Times New Roman" panose="02020603050405020304" pitchFamily="18" charset="0"/>
                  </a:rPr>
                  <a:t>. Из теории ожидаемой полезности следует, что </a:t>
                </a:r>
                <a14:m>
                  <m:oMath xmlns:m="http://schemas.openxmlformats.org/officeDocument/2006/math">
                    <m:r>
                      <a:rPr lang="ru-RU" sz="1600" i="1">
                        <a:effectLst/>
                        <a:latin typeface="Cambria Math" panose="02040503050406030204" pitchFamily="18" charset="0"/>
                        <a:ea typeface="Times New Roman" panose="02020603050405020304" pitchFamily="18" charset="0"/>
                      </a:rPr>
                      <m:t>𝐴</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𝐵</m:t>
                    </m:r>
                  </m:oMath>
                </a14:m>
                <a:r>
                  <a:rPr lang="ru-RU" sz="1600" dirty="0">
                    <a:effectLst/>
                    <a:latin typeface="Times New Roman" panose="02020603050405020304" pitchFamily="18" charset="0"/>
                    <a:ea typeface="Times New Roman" panose="02020603050405020304" pitchFamily="18" charset="0"/>
                  </a:rPr>
                  <a:t>, если</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r>
                        <a:rPr lang="ru-RU" sz="1600" i="1">
                          <a:effectLst/>
                          <a:latin typeface="Cambria Math" panose="02040503050406030204" pitchFamily="18" charset="0"/>
                          <a:ea typeface="Times New Roman" panose="02020603050405020304" pitchFamily="18" charset="0"/>
                        </a:rPr>
                        <m:t>𝑝</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1</m:t>
                              </m:r>
                            </m:sub>
                          </m:sSub>
                        </m:sub>
                      </m:sSub>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𝑝</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2</m:t>
                              </m:r>
                            </m:sub>
                          </m:sSub>
                        </m:sub>
                      </m:sSub>
                      <m:r>
                        <a:rPr lang="ru-RU" sz="1600" i="1">
                          <a:effectLst/>
                          <a:latin typeface="Cambria Math" panose="02040503050406030204" pitchFamily="18" charset="0"/>
                          <a:ea typeface="Times New Roman" panose="02020603050405020304" pitchFamily="18" charset="0"/>
                        </a:rPr>
                        <m:t>&gt;</m:t>
                      </m:r>
                      <m:r>
                        <a:rPr lang="ru-RU" sz="1600" i="1">
                          <a:effectLst/>
                          <a:latin typeface="Cambria Math" panose="02040503050406030204" pitchFamily="18" charset="0"/>
                          <a:ea typeface="Times New Roman" panose="02020603050405020304" pitchFamily="18" charset="0"/>
                        </a:rPr>
                        <m:t>𝑔</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1</m:t>
                              </m:r>
                            </m:sub>
                          </m:sSub>
                        </m:sub>
                      </m:sSub>
                      <m:r>
                        <a:rPr lang="ru-RU" sz="1600" i="1">
                          <a:effectLst/>
                          <a:latin typeface="Cambria Math" panose="02040503050406030204" pitchFamily="18" charset="0"/>
                          <a:ea typeface="Times New Roman" panose="02020603050405020304" pitchFamily="18" charset="0"/>
                        </a:rPr>
                        <m:t>,(1−</m:t>
                      </m:r>
                      <m:r>
                        <a:rPr lang="ru-RU" sz="1600" i="1">
                          <a:effectLst/>
                          <a:latin typeface="Cambria Math" panose="02040503050406030204" pitchFamily="18" charset="0"/>
                          <a:ea typeface="Times New Roman" panose="02020603050405020304" pitchFamily="18" charset="0"/>
                        </a:rPr>
                        <m:t>𝑔</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2</m:t>
                              </m:r>
                            </m:sub>
                          </m:sSub>
                        </m:sub>
                      </m:sSub>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Будем считать, что вероятности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𝑝</m:t>
                    </m:r>
                  </m:oMath>
                </a14:m>
                <a:r>
                  <a:rPr lang="ru-RU" sz="1600" dirty="0">
                    <a:effectLst/>
                    <a:latin typeface="Times New Roman" panose="02020603050405020304" pitchFamily="18" charset="0"/>
                    <a:ea typeface="Times New Roman" panose="02020603050405020304" pitchFamily="18" charset="0"/>
                  </a:rPr>
                  <a:t> 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𝑞</m:t>
                    </m:r>
                  </m:oMath>
                </a14:m>
                <a:r>
                  <a:rPr lang="ru-RU" sz="1600" dirty="0">
                    <a:effectLst/>
                    <a:latin typeface="Times New Roman" panose="02020603050405020304" pitchFamily="18" charset="0"/>
                    <a:ea typeface="Times New Roman" panose="02020603050405020304" pitchFamily="18" charset="0"/>
                  </a:rPr>
                  <a:t> и ожидаемые полезности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1</m:t>
                            </m:r>
                          </m:sub>
                        </m:sSub>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2</m:t>
                            </m:r>
                          </m:sub>
                        </m:sSub>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1</m:t>
                            </m:r>
                          </m:sub>
                        </m:sSub>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2</m:t>
                            </m:r>
                          </m:sub>
                        </m:sSub>
                      </m:sub>
                    </m:sSub>
                  </m:oMath>
                </a14:m>
                <a:r>
                  <a:rPr lang="ru-RU" sz="1600" dirty="0">
                    <a:effectLst/>
                    <a:latin typeface="Times New Roman" panose="02020603050405020304" pitchFamily="18" charset="0"/>
                    <a:ea typeface="Times New Roman" panose="02020603050405020304" pitchFamily="18" charset="0"/>
                  </a:rPr>
                  <a:t> точно не известны, т.е. введем </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𝑃</m:t>
                          </m:r>
                        </m:sub>
                      </m:sSub>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𝑃</m:t>
                      </m:r>
                      <m:r>
                        <a:rPr lang="en-US"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0,1</m:t>
                          </m:r>
                        </m:e>
                      </m:d>
                      <m:r>
                        <a:rPr lang="en-US" sz="1600" i="1">
                          <a:effectLst/>
                          <a:latin typeface="Cambria Math" panose="02040503050406030204" pitchFamily="18" charset="0"/>
                          <a:ea typeface="Times New Roman" panose="02020603050405020304" pitchFamily="18" charset="0"/>
                        </a:rPr>
                        <m:t>,  </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𝑄</m:t>
                          </m:r>
                        </m:sub>
                      </m:sSub>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𝑄</m:t>
                      </m:r>
                      <m:r>
                        <a:rPr lang="en-US"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0,1</m:t>
                          </m:r>
                        </m:e>
                      </m:d>
                      <m:r>
                        <a:rPr lang="en-US" sz="1600" i="1">
                          <a:effectLst/>
                          <a:latin typeface="Cambria Math" panose="02040503050406030204" pitchFamily="18" charset="0"/>
                          <a:ea typeface="Times New Roman" panose="02020603050405020304" pitchFamily="18" charset="0"/>
                        </a:rPr>
                        <m:t>,  </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𝑈</m:t>
                          </m:r>
                        </m:sub>
                      </m:sSub>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𝑈</m:t>
                      </m:r>
                      <m:r>
                        <a:rPr lang="en-US"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0,1</m:t>
                          </m:r>
                        </m:e>
                      </m:d>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Тогда, в соответствии с принципом обобщения, степени принадлежности альтернатив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𝑎</m:t>
                    </m:r>
                  </m:oMath>
                </a14:m>
                <a:r>
                  <a:rPr lang="ru-RU" sz="1600" dirty="0">
                    <a:effectLst/>
                    <a:latin typeface="Times New Roman" panose="02020603050405020304" pitchFamily="18" charset="0"/>
                    <a:ea typeface="Times New Roman" panose="02020603050405020304" pitchFamily="18" charset="0"/>
                  </a:rPr>
                  <a:t> и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𝑏</m:t>
                    </m:r>
                  </m:oMath>
                </a14:m>
                <a:r>
                  <a:rPr lang="ru-RU" sz="1600" dirty="0">
                    <a:effectLst/>
                    <a:latin typeface="Times New Roman" panose="02020603050405020304" pitchFamily="18" charset="0"/>
                    <a:ea typeface="Times New Roman" panose="02020603050405020304" pitchFamily="18" charset="0"/>
                  </a:rPr>
                  <a:t> множествам нечетких ожидаемых полезностей в нечетких лотереях A и B соответственно вычисляются</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𝐴</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𝑎</m:t>
                          </m:r>
                        </m:e>
                      </m:d>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𝑚𝑎𝑥</m:t>
                      </m:r>
                      <m:d>
                        <m:dPr>
                          <m:begChr m:val="["/>
                          <m:endChr m:val="]"/>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𝑚𝑖𝑛</m:t>
                          </m:r>
                          <m:d>
                            <m:dPr>
                              <m:begChr m:val="{"/>
                              <m:endChr m:val="}"/>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𝑃</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𝑝</m:t>
                                  </m:r>
                                </m:e>
                              </m:d>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1</m:t>
                                      </m:r>
                                    </m:sub>
                                  </m:sSub>
                                </m:sub>
                              </m:sSub>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1</m:t>
                                          </m:r>
                                        </m:sub>
                                      </m:sSub>
                                    </m:sub>
                                  </m:sSub>
                                </m:e>
                              </m:d>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2</m:t>
                                      </m:r>
                                    </m:sub>
                                  </m:sSub>
                                </m:sub>
                              </m:sSub>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𝐴</m:t>
                                          </m:r>
                                        </m:e>
                                        <m:sub>
                                          <m:r>
                                            <a:rPr lang="ru-RU" sz="1600" i="1">
                                              <a:effectLst/>
                                              <a:latin typeface="Cambria Math" panose="02040503050406030204" pitchFamily="18" charset="0"/>
                                              <a:ea typeface="Times New Roman" panose="02020603050405020304" pitchFamily="18" charset="0"/>
                                            </a:rPr>
                                            <m:t>2</m:t>
                                          </m:r>
                                        </m:sub>
                                      </m:sSub>
                                    </m:sub>
                                  </m:sSub>
                                </m:e>
                              </m:d>
                            </m:e>
                          </m:d>
                        </m:e>
                      </m:d>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en-US" sz="1600" i="1">
                              <a:effectLst/>
                              <a:latin typeface="Cambria Math" panose="02040503050406030204" pitchFamily="18" charset="0"/>
                              <a:ea typeface="Times New Roman" panose="02020603050405020304" pitchFamily="18" charset="0"/>
                            </a:rPr>
                            <m:t>𝐵</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𝑏</m:t>
                          </m:r>
                        </m:e>
                      </m:d>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𝑚𝑎𝑥</m:t>
                      </m:r>
                      <m:d>
                        <m:dPr>
                          <m:begChr m:val="["/>
                          <m:endChr m:val="]"/>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𝑚𝑖𝑛</m:t>
                          </m:r>
                          <m:d>
                            <m:dPr>
                              <m:begChr m:val="{"/>
                              <m:endChr m:val="}"/>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r>
                                    <a:rPr lang="ru-RU" sz="1600" i="1">
                                      <a:effectLst/>
                                      <a:latin typeface="Cambria Math" panose="02040503050406030204" pitchFamily="18" charset="0"/>
                                      <a:ea typeface="Times New Roman" panose="02020603050405020304" pitchFamily="18" charset="0"/>
                                    </a:rPr>
                                    <m:t>𝑃</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𝑝</m:t>
                                  </m:r>
                                </m:e>
                              </m:d>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1</m:t>
                                      </m:r>
                                    </m:sub>
                                  </m:sSub>
                                </m:sub>
                              </m:sSub>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1</m:t>
                                          </m:r>
                                        </m:sub>
                                      </m:sSub>
                                    </m:sub>
                                  </m:sSub>
                                </m:e>
                              </m:d>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2</m:t>
                                      </m:r>
                                    </m:sub>
                                  </m:sSub>
                                </m:sub>
                              </m:sSub>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𝑢</m:t>
                                      </m:r>
                                    </m:e>
                                    <m:sub>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𝐵</m:t>
                                          </m:r>
                                        </m:e>
                                        <m:sub>
                                          <m:r>
                                            <a:rPr lang="ru-RU" sz="1600" i="1">
                                              <a:effectLst/>
                                              <a:latin typeface="Cambria Math" panose="02040503050406030204" pitchFamily="18" charset="0"/>
                                              <a:ea typeface="Times New Roman" panose="02020603050405020304" pitchFamily="18" charset="0"/>
                                            </a:rPr>
                                            <m:t>2</m:t>
                                          </m:r>
                                        </m:sub>
                                      </m:sSub>
                                    </m:sub>
                                  </m:sSub>
                                </m:e>
                              </m:d>
                            </m:e>
                          </m:d>
                        </m:e>
                      </m:d>
                    </m:oMath>
                  </m:oMathPara>
                </a14:m>
                <a:endParaRPr lang="ru-RU" sz="1600" dirty="0">
                  <a:effectLst/>
                  <a:latin typeface="Times New Roman" panose="02020603050405020304" pitchFamily="18" charset="0"/>
                  <a:ea typeface="Times New Roman" panose="02020603050405020304" pitchFamily="18" charset="0"/>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182880" y="2841901"/>
                <a:ext cx="11649456" cy="3625736"/>
              </a:xfrm>
              <a:prstGeom prst="rect">
                <a:avLst/>
              </a:prstGeom>
              <a:blipFill>
                <a:blip r:embed="rId3"/>
                <a:stretch>
                  <a:fillRect l="-262" r="-262"/>
                </a:stretch>
              </a:blipFill>
            </p:spPr>
            <p:txBody>
              <a:bodyPr/>
              <a:lstStyle/>
              <a:p>
                <a:r>
                  <a:rPr lang="ru-RU">
                    <a:noFill/>
                  </a:rPr>
                  <a:t> </a:t>
                </a:r>
              </a:p>
            </p:txBody>
          </p:sp>
        </mc:Fallback>
      </mc:AlternateContent>
    </p:spTree>
    <p:extLst>
      <p:ext uri="{BB962C8B-B14F-4D97-AF65-F5344CB8AC3E}">
        <p14:creationId xmlns:p14="http://schemas.microsoft.com/office/powerpoint/2010/main" val="390887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3373" y="153752"/>
            <a:ext cx="5418150" cy="429413"/>
          </a:xfrm>
          <a:prstGeom prst="rect">
            <a:avLst/>
          </a:prstGeom>
        </p:spPr>
        <p:txBody>
          <a:bodyPr wrap="none">
            <a:spAutoFit/>
          </a:bodyPr>
          <a:lstStyle/>
          <a:p>
            <a:pPr indent="457200" algn="just">
              <a:lnSpc>
                <a:spcPct val="120000"/>
              </a:lnSpc>
              <a:spcAft>
                <a:spcPts val="0"/>
              </a:spcAft>
            </a:pPr>
            <a:r>
              <a:rPr lang="ru-RU" sz="2000" b="1" i="1" dirty="0">
                <a:latin typeface="Times New Roman" panose="02020603050405020304" pitchFamily="18" charset="0"/>
                <a:ea typeface="Times New Roman" panose="02020603050405020304" pitchFamily="18" charset="0"/>
              </a:rPr>
              <a:t>Игры в нечетко определенной обстановке</a:t>
            </a:r>
            <a:endParaRPr lang="ru-RU" sz="20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Прямоугольник 2"/>
              <p:cNvSpPr/>
              <p:nvPr/>
            </p:nvSpPr>
            <p:spPr>
              <a:xfrm>
                <a:off x="210312" y="750489"/>
                <a:ext cx="11631168" cy="3801362"/>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Пусть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𝑋</m:t>
                    </m:r>
                  </m:oMath>
                </a14:m>
                <a:r>
                  <a:rPr lang="ru-RU" sz="1600" dirty="0">
                    <a:effectLst/>
                    <a:latin typeface="Times New Roman" panose="02020603050405020304" pitchFamily="18" charset="0"/>
                    <a:ea typeface="Times New Roman" panose="02020603050405020304" pitchFamily="18" charset="0"/>
                  </a:rPr>
                  <a:t> и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𝑌</m:t>
                    </m:r>
                  </m:oMath>
                </a14:m>
                <a:r>
                  <a:rPr lang="ru-RU" sz="1600" dirty="0">
                    <a:effectLst/>
                    <a:latin typeface="Times New Roman" panose="02020603050405020304" pitchFamily="18" charset="0"/>
                    <a:ea typeface="Times New Roman" panose="02020603050405020304" pitchFamily="18" charset="0"/>
                  </a:rPr>
                  <a:t> – множества  </a:t>
                </a:r>
                <a:r>
                  <a:rPr lang="ru-RU" sz="1600" dirty="0" err="1">
                    <a:effectLst/>
                    <a:latin typeface="Times New Roman" panose="02020603050405020304" pitchFamily="18" charset="0"/>
                    <a:ea typeface="Times New Roman" panose="02020603050405020304" pitchFamily="18" charset="0"/>
                  </a:rPr>
                  <a:t>лементов</a:t>
                </a:r>
                <a:r>
                  <a:rPr lang="ru-RU" sz="1600" dirty="0">
                    <a:effectLst/>
                    <a:latin typeface="Times New Roman" panose="02020603050405020304" pitchFamily="18" charset="0"/>
                    <a:ea typeface="Times New Roman" panose="02020603050405020304" pitchFamily="18" charset="0"/>
                  </a:rPr>
                  <a:t>, которые могут выбирать игроки 1 и 2, соответственно. Допустимые выборы (стратегии) игроков 1 и 2, описываются нечеткими множествами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𝐶</m:t>
                        </m:r>
                      </m:e>
                      <m:sub>
                        <m:r>
                          <a:rPr lang="ru-RU" sz="1600" i="1">
                            <a:effectLst/>
                            <a:latin typeface="Cambria Math" panose="02040503050406030204" pitchFamily="18" charset="0"/>
                            <a:ea typeface="Times New Roman" panose="02020603050405020304" pitchFamily="18" charset="0"/>
                          </a:rPr>
                          <m:t>1</m:t>
                        </m:r>
                      </m:sub>
                    </m:sSub>
                    <m:r>
                      <a:rPr lang="en-US" sz="1600" i="1">
                        <a:effectLst/>
                        <a:latin typeface="Cambria Math" panose="02040503050406030204" pitchFamily="18" charset="0"/>
                        <a:ea typeface="Times New Roman" panose="02020603050405020304" pitchFamily="18" charset="0"/>
                      </a:rPr>
                      <m:t> </m:t>
                    </m:r>
                  </m:oMath>
                </a14:m>
                <a:r>
                  <a:rPr lang="ru-RU" sz="1600" dirty="0">
                    <a:effectLst/>
                    <a:latin typeface="Times New Roman" panose="02020603050405020304" pitchFamily="18" charset="0"/>
                    <a:ea typeface="Times New Roman" panose="02020603050405020304" pitchFamily="18" charset="0"/>
                  </a:rPr>
                  <a:t>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𝐶</m:t>
                        </m:r>
                      </m:e>
                      <m:sub>
                        <m:r>
                          <a:rPr lang="ru-RU" sz="1600" i="1">
                            <a:effectLst/>
                            <a:latin typeface="Cambria Math" panose="02040503050406030204" pitchFamily="18" charset="0"/>
                            <a:ea typeface="Times New Roman" panose="02020603050405020304" pitchFamily="18" charset="0"/>
                          </a:rPr>
                          <m:t>2</m:t>
                        </m:r>
                      </m:sub>
                    </m:sSub>
                  </m:oMath>
                </a14:m>
                <a:r>
                  <a:rPr lang="ru-RU" sz="1600" dirty="0">
                    <a:effectLst/>
                    <a:latin typeface="Times New Roman" panose="02020603050405020304" pitchFamily="18" charset="0"/>
                    <a:ea typeface="Times New Roman" panose="02020603050405020304" pitchFamily="18" charset="0"/>
                  </a:rPr>
                  <a:t> в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𝑋</m:t>
                    </m:r>
                  </m:oMath>
                </a14:m>
                <a:r>
                  <a:rPr lang="ru-RU" sz="1600" dirty="0">
                    <a:effectLst/>
                    <a:latin typeface="Times New Roman" panose="02020603050405020304" pitchFamily="18" charset="0"/>
                    <a:ea typeface="Times New Roman" panose="02020603050405020304" pitchFamily="18" charset="0"/>
                  </a:rPr>
                  <a:t> и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𝑌</m:t>
                    </m:r>
                  </m:oMath>
                </a14:m>
                <a:r>
                  <a:rPr lang="ru-RU" sz="1600" dirty="0">
                    <a:effectLst/>
                    <a:latin typeface="Times New Roman" panose="02020603050405020304" pitchFamily="18" charset="0"/>
                    <a:ea typeface="Times New Roman" panose="02020603050405020304" pitchFamily="18" charset="0"/>
                  </a:rPr>
                  <a:t> соответственно с функциями принадлежности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𝐶</m:t>
                            </m:r>
                          </m:e>
                          <m:sub>
                            <m:r>
                              <a:rPr lang="ru-RU" sz="1600" i="1">
                                <a:effectLst/>
                                <a:latin typeface="Cambria Math" panose="02040503050406030204" pitchFamily="18" charset="0"/>
                                <a:ea typeface="Times New Roman" panose="02020603050405020304" pitchFamily="18" charset="0"/>
                              </a:rPr>
                              <m:t>1</m:t>
                            </m:r>
                          </m:sub>
                        </m:sSub>
                      </m:sub>
                    </m:sSub>
                    <m:r>
                      <a:rPr lang="en-US" sz="1600" i="1">
                        <a:effectLst/>
                        <a:latin typeface="Cambria Math" panose="02040503050406030204" pitchFamily="18" charset="0"/>
                        <a:ea typeface="Times New Roman" panose="02020603050405020304" pitchFamily="18" charset="0"/>
                      </a:rPr>
                      <m:t> </m:t>
                    </m:r>
                  </m:oMath>
                </a14:m>
                <a:r>
                  <a:rPr lang="ru-RU" sz="1600" dirty="0">
                    <a:effectLst/>
                    <a:latin typeface="Times New Roman" panose="02020603050405020304" pitchFamily="18" charset="0"/>
                    <a:ea typeface="Times New Roman" panose="02020603050405020304" pitchFamily="18" charset="0"/>
                  </a:rPr>
                  <a:t>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𝐶</m:t>
                            </m:r>
                          </m:e>
                          <m:sub>
                            <m:r>
                              <a:rPr lang="ru-RU" sz="1600" i="1">
                                <a:effectLst/>
                                <a:latin typeface="Cambria Math" panose="02040503050406030204" pitchFamily="18" charset="0"/>
                                <a:ea typeface="Times New Roman" panose="02020603050405020304" pitchFamily="18" charset="0"/>
                              </a:rPr>
                              <m:t>2</m:t>
                            </m:r>
                          </m:sub>
                        </m:sSub>
                      </m:sub>
                    </m:sSub>
                  </m:oMath>
                </a14:m>
                <a:r>
                  <a:rPr lang="ru-RU" sz="1600" dirty="0">
                    <a:effectLst/>
                    <a:latin typeface="Times New Roman" panose="02020603050405020304" pitchFamily="18" charset="0"/>
                    <a:ea typeface="Times New Roman" panose="02020603050405020304" pitchFamily="18" charset="0"/>
                  </a:rPr>
                  <a:t>. Заданы также функции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𝑓</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𝑓</m:t>
                        </m:r>
                      </m:e>
                      <m:sub>
                        <m:r>
                          <a:rPr lang="ru-RU" sz="1600" i="1">
                            <a:effectLst/>
                            <a:latin typeface="Cambria Math" panose="02040503050406030204" pitchFamily="18" charset="0"/>
                            <a:ea typeface="Times New Roman" panose="02020603050405020304" pitchFamily="18" charset="0"/>
                          </a:rPr>
                          <m:t>2</m:t>
                        </m:r>
                      </m:sub>
                    </m:sSub>
                    <m:r>
                      <a:rPr lang="ru-RU" sz="1600" i="1">
                        <a:effectLst/>
                        <a:latin typeface="Cambria Math" panose="02040503050406030204" pitchFamily="18" charset="0"/>
                        <a:ea typeface="Times New Roman" panose="02020603050405020304" pitchFamily="18" charset="0"/>
                      </a:rPr>
                      <m:t>:  </m:t>
                    </m:r>
                    <m:r>
                      <a:rPr lang="en-US" sz="1600" i="1">
                        <a:effectLst/>
                        <a:latin typeface="Cambria Math" panose="02040503050406030204" pitchFamily="18" charset="0"/>
                        <a:ea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𝑌</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𝑅</m:t>
                    </m:r>
                  </m:oMath>
                </a14:m>
                <a:r>
                  <a:rPr lang="ru-RU" sz="1600" dirty="0">
                    <a:effectLst/>
                    <a:latin typeface="Times New Roman" panose="02020603050405020304" pitchFamily="18" charset="0"/>
                    <a:ea typeface="Times New Roman" panose="02020603050405020304" pitchFamily="18" charset="0"/>
                  </a:rPr>
                  <a:t>, причем значение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𝑓</m:t>
                        </m:r>
                      </m:e>
                      <m:sub>
                        <m:r>
                          <a:rPr lang="ru-RU" sz="1600" i="1">
                            <a:effectLst/>
                            <a:latin typeface="Cambria Math" panose="02040503050406030204" pitchFamily="18" charset="0"/>
                            <a:ea typeface="Times New Roman" panose="02020603050405020304" pitchFamily="18" charset="0"/>
                          </a:rPr>
                          <m:t>𝑖</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𝑦</m:t>
                        </m:r>
                      </m:e>
                    </m:d>
                  </m:oMath>
                </a14:m>
                <a:r>
                  <a:rPr lang="ru-RU" sz="1600" dirty="0">
                    <a:effectLst/>
                    <a:latin typeface="Times New Roman" panose="02020603050405020304" pitchFamily="18" charset="0"/>
                    <a:ea typeface="Times New Roman" panose="02020603050405020304" pitchFamily="18" charset="0"/>
                  </a:rPr>
                  <a:t> есть оценка игроком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𝑖</m:t>
                    </m:r>
                  </m:oMath>
                </a14:m>
                <a:r>
                  <a:rPr lang="ru-RU" sz="1600" dirty="0">
                    <a:effectLst/>
                    <a:latin typeface="Times New Roman" panose="02020603050405020304" pitchFamily="18" charset="0"/>
                    <a:ea typeface="Times New Roman" panose="02020603050405020304" pitchFamily="18" charset="0"/>
                  </a:rPr>
                  <a:t> ситуации </a:t>
                </a:r>
                <a14:m>
                  <m:oMath xmlns:m="http://schemas.openxmlformats.org/officeDocument/2006/math">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𝑦</m:t>
                        </m:r>
                      </m:e>
                    </m:d>
                    <m:r>
                      <a:rPr lang="ru-RU" sz="1600" i="1">
                        <a:effectLst/>
                        <a:latin typeface="Cambria Math" panose="02040503050406030204" pitchFamily="18" charset="0"/>
                        <a:ea typeface="Times New Roman" panose="02020603050405020304" pitchFamily="18" charset="0"/>
                      </a:rPr>
                      <m:t> </m:t>
                    </m:r>
                  </m:oMath>
                </a14:m>
                <a:r>
                  <a:rPr lang="ru-RU" sz="1600" dirty="0">
                    <a:effectLst/>
                    <a:latin typeface="Times New Roman" panose="02020603050405020304" pitchFamily="18" charset="0"/>
                    <a:ea typeface="Times New Roman" panose="02020603050405020304" pitchFamily="18" charset="0"/>
                  </a:rPr>
                  <a:t>без учета допустимости выборов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 </m:t>
                    </m:r>
                  </m:oMath>
                </a14:m>
                <a:r>
                  <a:rPr lang="ru-RU" sz="1600" dirty="0">
                    <a:effectLst/>
                    <a:latin typeface="Times New Roman" panose="02020603050405020304" pitchFamily="18" charset="0"/>
                    <a:ea typeface="Times New Roman" panose="02020603050405020304" pitchFamily="18" charset="0"/>
                  </a:rPr>
                  <a:t>и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𝑦</m:t>
                    </m:r>
                  </m:oMath>
                </a14:m>
                <a:r>
                  <a:rPr lang="ru-RU" sz="1600" dirty="0">
                    <a:effectLst/>
                    <a:latin typeface="Times New Roman" panose="02020603050405020304" pitchFamily="18" charset="0"/>
                    <a:ea typeface="Times New Roman" panose="02020603050405020304" pitchFamily="18" charset="0"/>
                  </a:rPr>
                  <a:t>. Цель игрока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𝑖</m:t>
                    </m:r>
                  </m:oMath>
                </a14:m>
                <a:r>
                  <a:rPr lang="ru-RU" sz="1600" dirty="0">
                    <a:effectLst/>
                    <a:latin typeface="Times New Roman" panose="02020603050405020304" pitchFamily="18" charset="0"/>
                    <a:ea typeface="Times New Roman" panose="02020603050405020304" pitchFamily="18" charset="0"/>
                  </a:rPr>
                  <a:t> описывается нечетким множеством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𝐺</m:t>
                        </m:r>
                      </m:e>
                      <m:sub>
                        <m:r>
                          <a:rPr lang="ru-RU" sz="1600" i="1">
                            <a:effectLst/>
                            <a:latin typeface="Cambria Math" panose="02040503050406030204" pitchFamily="18" charset="0"/>
                            <a:ea typeface="Times New Roman" panose="02020603050405020304" pitchFamily="18" charset="0"/>
                          </a:rPr>
                          <m:t>𝑖</m:t>
                        </m:r>
                      </m:sub>
                    </m:sSub>
                  </m:oMath>
                </a14:m>
                <a:r>
                  <a:rPr lang="ru-RU" sz="1600" dirty="0">
                    <a:effectLst/>
                    <a:latin typeface="Times New Roman" panose="02020603050405020304" pitchFamily="18" charset="0"/>
                    <a:ea typeface="Times New Roman" panose="02020603050405020304" pitchFamily="18" charset="0"/>
                  </a:rPr>
                  <a:t> в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𝑅</m:t>
                    </m:r>
                  </m:oMath>
                </a14:m>
                <a:r>
                  <a:rPr lang="ru-RU" sz="1600" dirty="0">
                    <a:effectLst/>
                    <a:latin typeface="Times New Roman" panose="02020603050405020304" pitchFamily="18" charset="0"/>
                    <a:ea typeface="Times New Roman" panose="02020603050405020304" pitchFamily="18" charset="0"/>
                  </a:rPr>
                  <a:t> c функцией принадлежности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𝑖</m:t>
                            </m:r>
                          </m:sub>
                        </m:sSub>
                      </m:sub>
                    </m:sSub>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𝑅</m:t>
                    </m:r>
                    <m:r>
                      <a:rPr lang="ru-RU"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0,1</m:t>
                        </m:r>
                      </m:e>
                    </m:d>
                  </m:oMath>
                </a14:m>
                <a:r>
                  <a:rPr lang="ru-RU" sz="1600" dirty="0">
                    <a:effectLst/>
                    <a:latin typeface="Times New Roman" panose="02020603050405020304" pitchFamily="18" charset="0"/>
                    <a:ea typeface="Times New Roman" panose="02020603050405020304" pitchFamily="18" charset="0"/>
                  </a:rPr>
                  <a:t>. Следует заметить, что цель, поставленная игроком, может оказаться плохо совместимой или вообще несовместимой с его возможностями, т.е. с множеством его стратегий.</a:t>
                </a: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Целью игрока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𝑖</m:t>
                    </m:r>
                  </m:oMath>
                </a14:m>
                <a:r>
                  <a:rPr lang="ru-RU" sz="1600" dirty="0">
                    <a:effectLst/>
                    <a:latin typeface="Times New Roman" panose="02020603050405020304" pitchFamily="18" charset="0"/>
                    <a:ea typeface="Times New Roman" panose="02020603050405020304" pitchFamily="18" charset="0"/>
                  </a:rPr>
                  <a:t> можно считать нечеткое множество в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𝑌</m:t>
                    </m:r>
                  </m:oMath>
                </a14:m>
                <a:r>
                  <a:rPr lang="ru-RU" sz="1600" dirty="0">
                    <a:effectLst/>
                    <a:latin typeface="Times New Roman" panose="02020603050405020304" pitchFamily="18" charset="0"/>
                    <a:ea typeface="Times New Roman" panose="02020603050405020304" pitchFamily="18" charset="0"/>
                  </a:rPr>
                  <a:t> с функцией принадлежности</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acc>
                            <m:accPr>
                              <m:chr m:val="̅"/>
                              <m:ctrlPr>
                                <a:rPr lang="ru-RU" sz="1600" i="1">
                                  <a:effectLst/>
                                  <a:latin typeface="Cambria Math" panose="02040503050406030204" pitchFamily="18" charset="0"/>
                                  <a:ea typeface="Times New Roman" panose="02020603050405020304" pitchFamily="18" charset="0"/>
                                </a:rPr>
                              </m:ctrlPr>
                            </m:accPr>
                            <m:e>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𝑖</m:t>
                                  </m:r>
                                </m:sub>
                              </m:sSub>
                            </m:e>
                          </m:acc>
                        </m:sub>
                      </m:sSub>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𝑦</m:t>
                          </m:r>
                        </m:e>
                      </m:d>
                      <m:r>
                        <a:rPr lang="en-US"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𝑖</m:t>
                              </m:r>
                            </m:sub>
                          </m:sSub>
                        </m:sub>
                      </m:sSub>
                      <m:d>
                        <m:dPr>
                          <m:ctrlPr>
                            <a:rPr lang="ru-RU" sz="1600" i="1">
                              <a:effectLst/>
                              <a:latin typeface="Cambria Math" panose="02040503050406030204" pitchFamily="18" charset="0"/>
                              <a:ea typeface="Times New Roman" panose="02020603050405020304" pitchFamily="18" charset="0"/>
                            </a:rPr>
                          </m:ctrlPr>
                        </m:d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𝑓</m:t>
                              </m:r>
                            </m:e>
                            <m:sub>
                              <m:r>
                                <a:rPr lang="ru-RU" sz="1600" i="1">
                                  <a:effectLst/>
                                  <a:latin typeface="Cambria Math" panose="02040503050406030204" pitchFamily="18" charset="0"/>
                                  <a:ea typeface="Times New Roman" panose="02020603050405020304" pitchFamily="18" charset="0"/>
                                </a:rPr>
                                <m:t>𝑖</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r>
                                <a:rPr lang="en-US"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𝑦</m:t>
                              </m:r>
                            </m:e>
                          </m:d>
                        </m:e>
                      </m:d>
                      <m:r>
                        <a:rPr lang="en-US" sz="1600" i="1">
                          <a:effectLst/>
                          <a:latin typeface="Cambria Math" panose="02040503050406030204" pitchFamily="18" charset="0"/>
                          <a:ea typeface="Times New Roman" panose="02020603050405020304" pitchFamily="18" charset="0"/>
                        </a:rPr>
                        <m:t>,  </m:t>
                      </m:r>
                      <m:r>
                        <a:rPr lang="en-US" sz="1600">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m:t>
                      </m:r>
                      <m:r>
                        <m:rPr>
                          <m:sty m:val="p"/>
                        </m:rPr>
                        <a:rPr lang="en-US" sz="1600">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x</m:t>
                      </m:r>
                      <m:r>
                        <a:rPr lang="en-US" sz="1600">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m:t>
                      </m:r>
                      <m:r>
                        <m:rPr>
                          <m:sty m:val="p"/>
                        </m:rPr>
                        <a:rPr lang="en-US" sz="1600">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y</m:t>
                      </m:r>
                      <m:r>
                        <a:rPr lang="en-US" sz="1600">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m:t>
                      </m:r>
                      <m:r>
                        <a:rPr lang="en-US" sz="1600" i="1">
                          <a:effectLst/>
                          <a:latin typeface="Cambria Math" panose="02040503050406030204" pitchFamily="18" charset="0"/>
                          <a:ea typeface="Times New Roman" panose="02020603050405020304" pitchFamily="18" charset="0"/>
                        </a:rPr>
                        <m:t> </m:t>
                      </m:r>
                      <m:r>
                        <a:rPr lang="en-US" sz="1600" i="1">
                          <a:effectLst/>
                          <a:latin typeface="Cambria Math" panose="02040503050406030204" pitchFamily="18" charset="0"/>
                          <a:ea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𝑌</m:t>
                      </m:r>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Образом этого нечеткого множества при отображении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𝑓</m:t>
                        </m:r>
                      </m:e>
                      <m:sub>
                        <m:r>
                          <a:rPr lang="ru-RU" sz="1600" i="1">
                            <a:effectLst/>
                            <a:latin typeface="Cambria Math" panose="02040503050406030204" pitchFamily="18" charset="0"/>
                            <a:ea typeface="Times New Roman" panose="02020603050405020304" pitchFamily="18" charset="0"/>
                          </a:rPr>
                          <m:t>𝑖</m:t>
                        </m:r>
                      </m:sub>
                    </m:sSub>
                  </m:oMath>
                </a14:m>
                <a:r>
                  <a:rPr lang="ru-RU" sz="1600" dirty="0">
                    <a:effectLst/>
                    <a:latin typeface="Times New Roman" panose="02020603050405020304" pitchFamily="18" charset="0"/>
                    <a:ea typeface="Times New Roman" panose="02020603050405020304" pitchFamily="18" charset="0"/>
                  </a:rPr>
                  <a:t> является заданное нечеткое множество цели  игрока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𝑖</m:t>
                    </m:r>
                  </m:oMath>
                </a14:m>
                <a:r>
                  <a:rPr lang="ru-RU" sz="1600" dirty="0">
                    <a:effectLst/>
                    <a:latin typeface="Times New Roman" panose="02020603050405020304" pitchFamily="18" charset="0"/>
                    <a:ea typeface="Times New Roman" panose="02020603050405020304" pitchFamily="18" charset="0"/>
                  </a:rPr>
                  <a:t>.</a:t>
                </a: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Введем нечеткие множества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𝐷</m:t>
                        </m:r>
                      </m:e>
                      <m:sub>
                        <m:r>
                          <a:rPr lang="ru-RU" sz="1600" i="1">
                            <a:effectLst/>
                            <a:latin typeface="Cambria Math" panose="02040503050406030204" pitchFamily="18" charset="0"/>
                            <a:ea typeface="Times New Roman" panose="02020603050405020304" pitchFamily="18" charset="0"/>
                          </a:rPr>
                          <m:t>1</m:t>
                        </m:r>
                      </m:sub>
                    </m:sSub>
                  </m:oMath>
                </a14:m>
                <a:r>
                  <a:rPr lang="ru-RU" sz="1600" dirty="0">
                    <a:effectLst/>
                    <a:latin typeface="Times New Roman" panose="02020603050405020304" pitchFamily="18" charset="0"/>
                    <a:ea typeface="Times New Roman" panose="02020603050405020304" pitchFamily="18" charset="0"/>
                  </a:rPr>
                  <a:t> 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𝐷</m:t>
                        </m:r>
                      </m:e>
                      <m:sub>
                        <m:r>
                          <a:rPr lang="ru-RU" sz="1600" i="1">
                            <a:effectLst/>
                            <a:latin typeface="Cambria Math" panose="02040503050406030204" pitchFamily="18" charset="0"/>
                            <a:ea typeface="Times New Roman" panose="02020603050405020304" pitchFamily="18" charset="0"/>
                          </a:rPr>
                          <m:t>2</m:t>
                        </m:r>
                      </m:sub>
                    </m:sSub>
                  </m:oMath>
                </a14:m>
                <a:r>
                  <a:rPr lang="ru-RU" sz="1600" dirty="0">
                    <a:effectLst/>
                    <a:latin typeface="Times New Roman" panose="02020603050405020304" pitchFamily="18" charset="0"/>
                    <a:ea typeface="Times New Roman" panose="02020603050405020304" pitchFamily="18" charset="0"/>
                  </a:rPr>
                  <a:t> в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𝑋</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𝑌</m:t>
                    </m:r>
                  </m:oMath>
                </a14:m>
                <a:r>
                  <a:rPr lang="ru-RU" sz="1600" dirty="0">
                    <a:effectLst/>
                    <a:latin typeface="Times New Roman" panose="02020603050405020304" pitchFamily="18" charset="0"/>
                    <a:ea typeface="Times New Roman" panose="02020603050405020304" pitchFamily="18" charset="0"/>
                  </a:rPr>
                  <a:t>, определив их функции принадлежности следующим образом:</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𝐷</m:t>
                              </m:r>
                            </m:e>
                            <m:sub>
                              <m:r>
                                <a:rPr lang="en-US" sz="1600" i="1">
                                  <a:effectLst/>
                                  <a:latin typeface="Cambria Math" panose="02040503050406030204" pitchFamily="18" charset="0"/>
                                  <a:ea typeface="Times New Roman" panose="02020603050405020304" pitchFamily="18" charset="0"/>
                                </a:rPr>
                                <m:t>1</m:t>
                              </m:r>
                            </m:sub>
                          </m:sSub>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𝐶</m:t>
                              </m:r>
                            </m:e>
                            <m:sub>
                              <m:r>
                                <a:rPr lang="en-US" sz="1600" i="1">
                                  <a:effectLst/>
                                  <a:latin typeface="Cambria Math" panose="02040503050406030204" pitchFamily="18" charset="0"/>
                                  <a:ea typeface="Times New Roman" panose="02020603050405020304" pitchFamily="18" charset="0"/>
                                </a:rPr>
                                <m:t>1</m:t>
                              </m:r>
                            </m:sub>
                          </m:sSub>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 </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 </m:t>
                          </m:r>
                          <m:r>
                            <a:rPr lang="en-US" sz="1600" i="1">
                              <a:effectLst/>
                              <a:latin typeface="Cambria Math" panose="02040503050406030204" pitchFamily="18" charset="0"/>
                              <a:ea typeface="Times New Roman" panose="02020603050405020304" pitchFamily="18" charset="0"/>
                            </a:rPr>
                            <m:t>𝜇</m:t>
                          </m:r>
                        </m:e>
                        <m:sub>
                          <m:acc>
                            <m:accPr>
                              <m:chr m:val="̅"/>
                              <m:ctrlPr>
                                <a:rPr lang="ru-RU" sz="1600" i="1">
                                  <a:effectLst/>
                                  <a:latin typeface="Cambria Math" panose="02040503050406030204" pitchFamily="18" charset="0"/>
                                  <a:ea typeface="Times New Roman" panose="02020603050405020304" pitchFamily="18" charset="0"/>
                                </a:rPr>
                              </m:ctrlPr>
                            </m:accPr>
                            <m:e>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1</m:t>
                                  </m:r>
                                </m:sub>
                              </m:sSub>
                            </m:e>
                          </m:acc>
                        </m:sub>
                      </m:sSub>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𝑦</m:t>
                          </m:r>
                        </m:e>
                      </m:d>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𝐷</m:t>
                              </m:r>
                            </m:e>
                            <m:sub>
                              <m:r>
                                <a:rPr lang="en-US" sz="1600" i="1">
                                  <a:effectLst/>
                                  <a:latin typeface="Cambria Math" panose="02040503050406030204" pitchFamily="18" charset="0"/>
                                  <a:ea typeface="Times New Roman" panose="02020603050405020304" pitchFamily="18" charset="0"/>
                                </a:rPr>
                                <m:t>2</m:t>
                              </m:r>
                            </m:sub>
                          </m:sSub>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𝜇</m:t>
                          </m:r>
                        </m:e>
                        <m:sub>
                          <m:r>
                            <a:rPr lang="en-US" sz="1600" i="1">
                              <a:effectLst/>
                              <a:latin typeface="Cambria Math" panose="02040503050406030204" pitchFamily="18" charset="0"/>
                              <a:ea typeface="Times New Roman" panose="02020603050405020304" pitchFamily="18" charset="0"/>
                            </a:rPr>
                            <m:t>2</m:t>
                          </m:r>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 </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 </m:t>
                          </m:r>
                          <m:r>
                            <a:rPr lang="en-US" sz="1600" i="1">
                              <a:effectLst/>
                              <a:latin typeface="Cambria Math" panose="02040503050406030204" pitchFamily="18" charset="0"/>
                              <a:ea typeface="Times New Roman" panose="02020603050405020304" pitchFamily="18" charset="0"/>
                            </a:rPr>
                            <m:t>𝜇</m:t>
                          </m:r>
                        </m:e>
                        <m:sub>
                          <m:acc>
                            <m:accPr>
                              <m:chr m:val="̅"/>
                              <m:ctrlPr>
                                <a:rPr lang="ru-RU" sz="1600" i="1">
                                  <a:effectLst/>
                                  <a:latin typeface="Cambria Math" panose="02040503050406030204" pitchFamily="18" charset="0"/>
                                  <a:ea typeface="Times New Roman" panose="02020603050405020304" pitchFamily="18" charset="0"/>
                                </a:rPr>
                              </m:ctrlPr>
                            </m:accPr>
                            <m:e>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2</m:t>
                                  </m:r>
                                </m:sub>
                              </m:sSub>
                            </m:e>
                          </m:acc>
                        </m:sub>
                      </m:sSub>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𝑦</m:t>
                          </m:r>
                        </m:e>
                      </m:d>
                    </m:oMath>
                  </m:oMathPara>
                </a14:m>
                <a:endParaRPr lang="ru-RU" sz="1600" dirty="0">
                  <a:effectLst/>
                  <a:latin typeface="Times New Roman" panose="02020603050405020304" pitchFamily="18" charset="0"/>
                  <a:ea typeface="Times New Roman" panose="02020603050405020304" pitchFamily="18" charset="0"/>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210312" y="750489"/>
                <a:ext cx="11631168" cy="3801362"/>
              </a:xfrm>
              <a:prstGeom prst="rect">
                <a:avLst/>
              </a:prstGeom>
              <a:blipFill>
                <a:blip r:embed="rId2"/>
                <a:stretch>
                  <a:fillRect l="-314" r="-26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Прямоугольник 3"/>
              <p:cNvSpPr/>
              <p:nvPr/>
            </p:nvSpPr>
            <p:spPr>
              <a:xfrm>
                <a:off x="425196" y="4719176"/>
                <a:ext cx="11201400" cy="1625958"/>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Смысл нечетких множеств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𝐷</m:t>
                        </m:r>
                      </m:e>
                      <m:sub>
                        <m:r>
                          <a:rPr lang="ru-RU" sz="1600" i="1">
                            <a:effectLst/>
                            <a:latin typeface="Cambria Math" panose="02040503050406030204" pitchFamily="18" charset="0"/>
                            <a:ea typeface="Times New Roman" panose="02020603050405020304" pitchFamily="18" charset="0"/>
                          </a:rPr>
                          <m:t>1</m:t>
                        </m:r>
                      </m:sub>
                    </m:sSub>
                  </m:oMath>
                </a14:m>
                <a:r>
                  <a:rPr lang="ru-RU" sz="1600" dirty="0">
                    <a:effectLst/>
                    <a:latin typeface="Times New Roman" panose="02020603050405020304" pitchFamily="18" charset="0"/>
                    <a:ea typeface="Times New Roman" panose="02020603050405020304" pitchFamily="18" charset="0"/>
                  </a:rPr>
                  <a:t> 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𝐷</m:t>
                        </m:r>
                      </m:e>
                      <m:sub>
                        <m:r>
                          <a:rPr lang="ru-RU" sz="1600" i="1">
                            <a:effectLst/>
                            <a:latin typeface="Cambria Math" panose="02040503050406030204" pitchFamily="18" charset="0"/>
                            <a:ea typeface="Times New Roman" panose="02020603050405020304" pitchFamily="18" charset="0"/>
                          </a:rPr>
                          <m:t>2</m:t>
                        </m:r>
                      </m:sub>
                    </m:sSub>
                    <m:r>
                      <a:rPr lang="ru-RU" sz="1600" i="1">
                        <a:effectLst/>
                        <a:latin typeface="Cambria Math" panose="02040503050406030204" pitchFamily="18" charset="0"/>
                        <a:ea typeface="Times New Roman" panose="02020603050405020304" pitchFamily="18" charset="0"/>
                      </a:rPr>
                      <m:t> </m:t>
                    </m:r>
                  </m:oMath>
                </a14:m>
                <a:r>
                  <a:rPr lang="ru-RU" sz="1600" dirty="0">
                    <a:effectLst/>
                    <a:latin typeface="Times New Roman" panose="02020603050405020304" pitchFamily="18" charset="0"/>
                    <a:ea typeface="Times New Roman" panose="02020603050405020304" pitchFamily="18" charset="0"/>
                  </a:rPr>
                  <a:t>можно пояснить так. Если, например, игроку 1, известен конкретный выбор </a:t>
                </a:r>
                <a14:m>
                  <m:oMath xmlns:m="http://schemas.openxmlformats.org/officeDocument/2006/math">
                    <m:sSup>
                      <m:sSupPr>
                        <m:ctrlPr>
                          <a:rPr lang="ru-RU" sz="1600" i="1">
                            <a:effectLst/>
                            <a:latin typeface="Cambria Math" panose="02040503050406030204" pitchFamily="18" charset="0"/>
                            <a:ea typeface="Times New Roman" panose="02020603050405020304" pitchFamily="18" charset="0"/>
                          </a:rPr>
                        </m:ctrlPr>
                      </m:sSupPr>
                      <m:e>
                        <m:r>
                          <a:rPr lang="ru-RU" sz="1600" i="1">
                            <a:effectLst/>
                            <a:latin typeface="Cambria Math" panose="02040503050406030204" pitchFamily="18" charset="0"/>
                            <a:ea typeface="Times New Roman" panose="02020603050405020304" pitchFamily="18" charset="0"/>
                          </a:rPr>
                          <m:t>𝑦</m:t>
                        </m:r>
                      </m:e>
                      <m:sup>
                        <m:r>
                          <a:rPr lang="ru-RU" sz="1600" i="1">
                            <a:effectLst/>
                            <a:latin typeface="Cambria Math" panose="02040503050406030204" pitchFamily="18" charset="0"/>
                            <a:ea typeface="Times New Roman" panose="02020603050405020304" pitchFamily="18" charset="0"/>
                          </a:rPr>
                          <m:t>∗</m:t>
                        </m:r>
                      </m:sup>
                    </m:sSup>
                  </m:oMath>
                </a14:m>
                <a:r>
                  <a:rPr lang="ru-RU" sz="1600" dirty="0">
                    <a:effectLst/>
                    <a:latin typeface="Times New Roman" panose="02020603050405020304" pitchFamily="18" charset="0"/>
                    <a:ea typeface="Times New Roman" panose="02020603050405020304" pitchFamily="18" charset="0"/>
                  </a:rPr>
                  <a:t> игроком 2, то перед ним стоит задача достижения нечеткой цели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acc>
                          <m:accPr>
                            <m:chr m:val="̅"/>
                            <m:ctrlPr>
                              <a:rPr lang="ru-RU" sz="1600" i="1">
                                <a:effectLst/>
                                <a:latin typeface="Cambria Math" panose="02040503050406030204" pitchFamily="18" charset="0"/>
                                <a:ea typeface="Times New Roman" panose="02020603050405020304" pitchFamily="18" charset="0"/>
                              </a:rPr>
                            </m:ctrlPr>
                          </m:accPr>
                          <m:e>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ru-RU" sz="1600" i="1">
                                    <a:effectLst/>
                                    <a:latin typeface="Cambria Math" panose="02040503050406030204" pitchFamily="18" charset="0"/>
                                    <a:ea typeface="Times New Roman" panose="02020603050405020304" pitchFamily="18" charset="0"/>
                                  </a:rPr>
                                  <m:t>2</m:t>
                                </m:r>
                              </m:sub>
                            </m:sSub>
                          </m:e>
                        </m:acc>
                      </m:sub>
                    </m:sSub>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sSup>
                          <m:sSupPr>
                            <m:ctrlPr>
                              <a:rPr lang="ru-RU" sz="1600" i="1">
                                <a:effectLst/>
                                <a:latin typeface="Cambria Math" panose="02040503050406030204" pitchFamily="18" charset="0"/>
                                <a:ea typeface="Times New Roman" panose="02020603050405020304" pitchFamily="18" charset="0"/>
                              </a:rPr>
                            </m:ctrlPr>
                          </m:sSupPr>
                          <m:e>
                            <m:r>
                              <a:rPr lang="en-US" sz="1600" i="1">
                                <a:effectLst/>
                                <a:latin typeface="Cambria Math" panose="02040503050406030204" pitchFamily="18" charset="0"/>
                                <a:ea typeface="Times New Roman" panose="02020603050405020304" pitchFamily="18" charset="0"/>
                              </a:rPr>
                              <m:t>𝑦</m:t>
                            </m:r>
                          </m:e>
                          <m:sup>
                            <m:r>
                              <a:rPr lang="ru-RU" sz="1600" i="1">
                                <a:effectLst/>
                                <a:latin typeface="Cambria Math" panose="02040503050406030204" pitchFamily="18" charset="0"/>
                                <a:ea typeface="Times New Roman" panose="02020603050405020304" pitchFamily="18" charset="0"/>
                              </a:rPr>
                              <m:t>∗</m:t>
                            </m:r>
                          </m:sup>
                        </m:sSup>
                      </m:e>
                    </m:d>
                  </m:oMath>
                </a14:m>
                <a:r>
                  <a:rPr lang="ru-RU" sz="1600" dirty="0">
                    <a:effectLst/>
                    <a:latin typeface="Times New Roman" panose="02020603050405020304" pitchFamily="18" charset="0"/>
                    <a:ea typeface="Times New Roman" panose="02020603050405020304" pitchFamily="18" charset="0"/>
                  </a:rPr>
                  <a:t> при множестве допустимых альтернатив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𝐶</m:t>
                            </m:r>
                          </m:e>
                          <m:sub>
                            <m:r>
                              <a:rPr lang="ru-RU" sz="1600" i="1">
                                <a:effectLst/>
                                <a:latin typeface="Cambria Math" panose="02040503050406030204" pitchFamily="18" charset="0"/>
                                <a:ea typeface="Times New Roman" panose="02020603050405020304" pitchFamily="18" charset="0"/>
                              </a:rPr>
                              <m:t>1</m:t>
                            </m:r>
                          </m:sub>
                        </m:sSub>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oMath>
                </a14:m>
                <a:r>
                  <a:rPr lang="ru-RU" sz="1600" dirty="0">
                    <a:effectLst/>
                    <a:latin typeface="Times New Roman" panose="02020603050405020304" pitchFamily="18" charset="0"/>
                    <a:ea typeface="Times New Roman" panose="02020603050405020304" pitchFamily="18" charset="0"/>
                  </a:rPr>
                  <a:t>. В соответствии с</a:t>
                </a:r>
                <a:r>
                  <a:rPr lang="ru-RU" sz="1600" u="none" strike="noStrike" dirty="0">
                    <a:solidFill>
                      <a:srgbClr val="0000FF"/>
                    </a:solidFill>
                    <a:effectLst/>
                    <a:latin typeface="Times New Roman" panose="02020603050405020304" pitchFamily="18" charset="0"/>
                    <a:ea typeface="Times New Roman" panose="02020603050405020304" pitchFamily="18" charset="0"/>
                    <a:hlinkClick r:id="rId3"/>
                  </a:rPr>
                  <a:t> подходом Беллмана-Заде</a:t>
                </a:r>
                <a:r>
                  <a:rPr lang="ru-RU" sz="1600" dirty="0">
                    <a:effectLst/>
                    <a:latin typeface="Times New Roman" panose="02020603050405020304" pitchFamily="18" charset="0"/>
                    <a:ea typeface="Times New Roman" panose="02020603050405020304" pitchFamily="18" charset="0"/>
                  </a:rPr>
                  <a:t>, решение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𝐷</m:t>
                        </m:r>
                      </m:e>
                      <m:sub>
                        <m:r>
                          <a:rPr lang="ru-RU" sz="1600" i="1">
                            <a:effectLst/>
                            <a:latin typeface="Cambria Math" panose="02040503050406030204" pitchFamily="18" charset="0"/>
                            <a:ea typeface="Times New Roman" panose="02020603050405020304" pitchFamily="18" charset="0"/>
                          </a:rPr>
                          <m:t>1</m:t>
                        </m:r>
                      </m:sub>
                    </m:sSub>
                  </m:oMath>
                </a14:m>
                <a:r>
                  <a:rPr lang="ru-RU" sz="1600" dirty="0">
                    <a:effectLst/>
                    <a:latin typeface="Times New Roman" panose="02020603050405020304" pitchFamily="18" charset="0"/>
                    <a:ea typeface="Times New Roman" panose="02020603050405020304" pitchFamily="18" charset="0"/>
                  </a:rPr>
                  <a:t>такой задачи определяется как пересечение нечетких множеств цели и ограничения:</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𝐷</m:t>
                              </m:r>
                            </m:e>
                            <m:sub>
                              <m:r>
                                <a:rPr lang="ru-RU" sz="1600" i="1">
                                  <a:effectLst/>
                                  <a:latin typeface="Cambria Math" panose="02040503050406030204" pitchFamily="18" charset="0"/>
                                  <a:ea typeface="Times New Roman" panose="02020603050405020304" pitchFamily="18" charset="0"/>
                                </a:rPr>
                                <m:t>1</m:t>
                              </m:r>
                            </m:sub>
                          </m:sSub>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sSup>
                            <m:sSupPr>
                              <m:ctrlPr>
                                <a:rPr lang="ru-RU" sz="1600" i="1">
                                  <a:effectLst/>
                                  <a:latin typeface="Cambria Math" panose="02040503050406030204" pitchFamily="18" charset="0"/>
                                  <a:ea typeface="Times New Roman" panose="02020603050405020304" pitchFamily="18" charset="0"/>
                                </a:rPr>
                              </m:ctrlPr>
                            </m:sSupPr>
                            <m:e>
                              <m:r>
                                <a:rPr lang="en-US" sz="1600" i="1">
                                  <a:effectLst/>
                                  <a:latin typeface="Cambria Math" panose="02040503050406030204" pitchFamily="18" charset="0"/>
                                  <a:ea typeface="Times New Roman" panose="02020603050405020304" pitchFamily="18" charset="0"/>
                                </a:rPr>
                                <m:t>𝑦</m:t>
                              </m:r>
                            </m:e>
                            <m:sup>
                              <m:r>
                                <a:rPr lang="ru-RU" sz="1600" i="1">
                                  <a:effectLst/>
                                  <a:latin typeface="Cambria Math" panose="02040503050406030204" pitchFamily="18" charset="0"/>
                                  <a:ea typeface="Times New Roman" panose="02020603050405020304" pitchFamily="18" charset="0"/>
                                </a:rPr>
                                <m:t>∗</m:t>
                              </m:r>
                            </m:sup>
                          </m:sSup>
                        </m:e>
                      </m:d>
                      <m:r>
                        <a:rPr lang="en-US"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𝐶</m:t>
                              </m:r>
                            </m:e>
                            <m:sub>
                              <m:r>
                                <a:rPr lang="ru-RU" sz="1600" i="1">
                                  <a:effectLst/>
                                  <a:latin typeface="Cambria Math" panose="02040503050406030204" pitchFamily="18" charset="0"/>
                                  <a:ea typeface="Times New Roman" panose="02020603050405020304" pitchFamily="18" charset="0"/>
                                </a:rPr>
                                <m:t>1</m:t>
                              </m:r>
                            </m:sub>
                          </m:sSub>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en-US" sz="1600" i="1">
                          <a:effectLst/>
                          <a:latin typeface="Cambria Math" panose="02040503050406030204" pitchFamily="18" charset="0"/>
                          <a:ea typeface="Times New Roman" panose="02020603050405020304" pitchFamily="18" charset="0"/>
                        </a:rPr>
                        <m:t>  </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  </m:t>
                          </m:r>
                          <m:r>
                            <a:rPr lang="en-US" sz="1600" i="1">
                              <a:effectLst/>
                              <a:latin typeface="Cambria Math" panose="02040503050406030204" pitchFamily="18" charset="0"/>
                              <a:ea typeface="Times New Roman" panose="02020603050405020304" pitchFamily="18" charset="0"/>
                            </a:rPr>
                            <m:t>𝜇</m:t>
                          </m:r>
                        </m:e>
                        <m:sub>
                          <m:acc>
                            <m:accPr>
                              <m:chr m:val="̅"/>
                              <m:ctrlPr>
                                <a:rPr lang="ru-RU" sz="1600" i="1">
                                  <a:effectLst/>
                                  <a:latin typeface="Cambria Math" panose="02040503050406030204" pitchFamily="18" charset="0"/>
                                  <a:ea typeface="Times New Roman" panose="02020603050405020304" pitchFamily="18" charset="0"/>
                                </a:rPr>
                              </m:ctrlPr>
                            </m:accPr>
                            <m:e>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1</m:t>
                                  </m:r>
                                </m:sub>
                              </m:sSub>
                            </m:e>
                          </m:acc>
                        </m:sub>
                      </m:sSub>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r>
                            <a:rPr lang="en-US" sz="1600" i="1">
                              <a:effectLst/>
                              <a:latin typeface="Cambria Math" panose="02040503050406030204" pitchFamily="18" charset="0"/>
                              <a:ea typeface="Times New Roman" panose="02020603050405020304" pitchFamily="18" charset="0"/>
                            </a:rPr>
                            <m:t>,</m:t>
                          </m:r>
                          <m:sSup>
                            <m:sSupPr>
                              <m:ctrlPr>
                                <a:rPr lang="ru-RU" sz="1600" i="1">
                                  <a:effectLst/>
                                  <a:latin typeface="Cambria Math" panose="02040503050406030204" pitchFamily="18" charset="0"/>
                                  <a:ea typeface="Times New Roman" panose="02020603050405020304" pitchFamily="18" charset="0"/>
                                </a:rPr>
                              </m:ctrlPr>
                            </m:sSupPr>
                            <m:e>
                              <m:r>
                                <a:rPr lang="en-US" sz="1600" i="1">
                                  <a:effectLst/>
                                  <a:latin typeface="Cambria Math" panose="02040503050406030204" pitchFamily="18" charset="0"/>
                                  <a:ea typeface="Times New Roman" panose="02020603050405020304" pitchFamily="18" charset="0"/>
                                </a:rPr>
                                <m:t>𝑦</m:t>
                              </m:r>
                            </m:e>
                            <m:sup>
                              <m:r>
                                <a:rPr lang="en-US" sz="1600" i="1">
                                  <a:effectLst/>
                                  <a:latin typeface="Cambria Math" panose="02040503050406030204" pitchFamily="18" charset="0"/>
                                  <a:ea typeface="Times New Roman" panose="02020603050405020304" pitchFamily="18" charset="0"/>
                                </a:rPr>
                                <m:t>∗</m:t>
                              </m:r>
                            </m:sup>
                          </m:sSup>
                        </m:e>
                      </m:d>
                    </m:oMath>
                  </m:oMathPara>
                </a14:m>
                <a:endParaRPr lang="ru-RU" sz="1600" dirty="0">
                  <a:effectLst/>
                  <a:latin typeface="Times New Roman" panose="02020603050405020304" pitchFamily="18" charset="0"/>
                  <a:ea typeface="Times New Roman" panose="02020603050405020304" pitchFamily="18" charset="0"/>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425196" y="4719176"/>
                <a:ext cx="11201400" cy="1625958"/>
              </a:xfrm>
              <a:prstGeom prst="rect">
                <a:avLst/>
              </a:prstGeom>
              <a:blipFill>
                <a:blip r:embed="rId4"/>
                <a:stretch>
                  <a:fillRect l="-327" r="-272"/>
                </a:stretch>
              </a:blipFill>
            </p:spPr>
            <p:txBody>
              <a:bodyPr/>
              <a:lstStyle/>
              <a:p>
                <a:r>
                  <a:rPr lang="ru-RU">
                    <a:noFill/>
                  </a:rPr>
                  <a:t> </a:t>
                </a:r>
              </a:p>
            </p:txBody>
          </p:sp>
        </mc:Fallback>
      </mc:AlternateContent>
    </p:spTree>
    <p:extLst>
      <p:ext uri="{BB962C8B-B14F-4D97-AF65-F5344CB8AC3E}">
        <p14:creationId xmlns:p14="http://schemas.microsoft.com/office/powerpoint/2010/main" val="28440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1"/>
              <p:cNvSpPr/>
              <p:nvPr/>
            </p:nvSpPr>
            <p:spPr>
              <a:xfrm>
                <a:off x="384048" y="722763"/>
                <a:ext cx="11594592" cy="5418343"/>
              </a:xfrm>
              <a:prstGeom prst="rect">
                <a:avLst/>
              </a:prstGeom>
            </p:spPr>
            <p:txBody>
              <a:bodyPr wrap="square">
                <a:spAutoFit/>
              </a:bodyPr>
              <a:lstStyle/>
              <a:p>
                <a:pPr indent="457200" algn="just">
                  <a:lnSpc>
                    <a:spcPct val="120000"/>
                  </a:lnSpc>
                  <a:spcAft>
                    <a:spcPts val="0"/>
                  </a:spcAft>
                </a:pPr>
                <a:r>
                  <a:rPr lang="ru-RU" sz="1600" dirty="0">
                    <a:latin typeface="Times New Roman" panose="02020603050405020304" pitchFamily="18" charset="0"/>
                    <a:ea typeface="Times New Roman" panose="02020603050405020304" pitchFamily="18" charset="0"/>
                  </a:rPr>
                  <a:t>При этом важную роль играет имеющаяся в его распоряжении информация об интересах и ограничениях игрока 2. Если, например, игрок 1 имеет возможность первым выбрать свою стратегию, а игроку 2 становится известным этот выбор, то наибольший гарантированный выигрыш игрока 1 равен</a:t>
                </a:r>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𝐻</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m:t>
                      </m:r>
                      <m:func>
                        <m:funcPr>
                          <m:ctrlPr>
                            <a:rPr lang="ru-RU" sz="1600" i="1">
                              <a:effectLst/>
                              <a:latin typeface="Cambria Math" panose="02040503050406030204" pitchFamily="18" charset="0"/>
                              <a:ea typeface="Times New Roman" panose="02020603050405020304" pitchFamily="18" charset="0"/>
                            </a:rPr>
                          </m:ctrlPr>
                        </m:funcPr>
                        <m:fName>
                          <m:limLow>
                            <m:limLowPr>
                              <m:ctrlPr>
                                <a:rPr lang="ru-RU" sz="1600" i="1">
                                  <a:effectLst/>
                                  <a:latin typeface="Cambria Math" panose="02040503050406030204" pitchFamily="18" charset="0"/>
                                  <a:ea typeface="Times New Roman" panose="02020603050405020304" pitchFamily="18" charset="0"/>
                                </a:rPr>
                              </m:ctrlPr>
                            </m:limLowPr>
                            <m:e>
                              <m:r>
                                <m:rPr>
                                  <m:sty m:val="p"/>
                                </m:rPr>
                                <a:rPr lang="ru-RU" sz="1600">
                                  <a:solidFill>
                                    <a:srgbClr val="000000"/>
                                  </a:solidFill>
                                  <a:effectLst/>
                                  <a:latin typeface="Cambria Math" panose="02040503050406030204" pitchFamily="18" charset="0"/>
                                  <a:ea typeface="Times New Roman" panose="02020603050405020304" pitchFamily="18" charset="0"/>
                                </a:rPr>
                                <m:t>min</m:t>
                              </m:r>
                            </m:e>
                            <m:lim>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𝑋</m:t>
                              </m:r>
                            </m:lim>
                          </m:limLow>
                        </m:fName>
                        <m:e>
                          <m:func>
                            <m:funcPr>
                              <m:ctrlPr>
                                <a:rPr lang="ru-RU" sz="1600" i="1">
                                  <a:effectLst/>
                                  <a:latin typeface="Cambria Math" panose="02040503050406030204" pitchFamily="18" charset="0"/>
                                  <a:ea typeface="Times New Roman" panose="02020603050405020304" pitchFamily="18" charset="0"/>
                                </a:rPr>
                              </m:ctrlPr>
                            </m:funcPr>
                            <m:fName>
                              <m:limLow>
                                <m:limLowPr>
                                  <m:ctrlPr>
                                    <a:rPr lang="ru-RU" sz="1600" i="1">
                                      <a:effectLst/>
                                      <a:latin typeface="Cambria Math" panose="02040503050406030204" pitchFamily="18" charset="0"/>
                                      <a:ea typeface="Times New Roman" panose="02020603050405020304" pitchFamily="18" charset="0"/>
                                    </a:rPr>
                                  </m:ctrlPr>
                                </m:limLowPr>
                                <m:e>
                                  <m:r>
                                    <m:rPr>
                                      <m:sty m:val="p"/>
                                    </m:rPr>
                                    <a:rPr lang="ru-RU" sz="1600">
                                      <a:solidFill>
                                        <a:srgbClr val="000000"/>
                                      </a:solidFill>
                                      <a:effectLst/>
                                      <a:latin typeface="Cambria Math" panose="02040503050406030204" pitchFamily="18" charset="0"/>
                                      <a:ea typeface="Times New Roman" panose="02020603050405020304" pitchFamily="18" charset="0"/>
                                    </a:rPr>
                                    <m:t>max</m:t>
                                  </m:r>
                                </m:e>
                                <m:lim>
                                  <m:r>
                                    <a:rPr lang="ru-RU" sz="1600" i="1">
                                      <a:effectLst/>
                                      <a:latin typeface="Cambria Math" panose="02040503050406030204" pitchFamily="18" charset="0"/>
                                      <a:ea typeface="Times New Roman" panose="02020603050405020304" pitchFamily="18" charset="0"/>
                                    </a:rPr>
                                    <m:t>𝑦</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𝑌</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lim>
                              </m:limLow>
                            </m:fName>
                            <m:e>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𝐷</m:t>
                                      </m:r>
                                    </m:e>
                                    <m:sub>
                                      <m:r>
                                        <a:rPr lang="en-US" sz="1600" i="1">
                                          <a:effectLst/>
                                          <a:latin typeface="Cambria Math" panose="02040503050406030204" pitchFamily="18" charset="0"/>
                                          <a:ea typeface="Times New Roman" panose="02020603050405020304" pitchFamily="18" charset="0"/>
                                        </a:rPr>
                                        <m:t>1</m:t>
                                      </m:r>
                                    </m:sub>
                                  </m:sSub>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𝑦</m:t>
                                  </m:r>
                                </m:e>
                              </m:d>
                            </m:e>
                          </m:func>
                        </m:e>
                      </m:func>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Присутствующее в этом выражении множество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𝑌</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зависящее от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𝑥</m:t>
                    </m:r>
                  </m:oMath>
                </a14:m>
                <a:r>
                  <a:rPr lang="ru-RU" sz="1600" dirty="0">
                    <a:effectLst/>
                    <a:latin typeface="Times New Roman" panose="02020603050405020304" pitchFamily="18" charset="0"/>
                    <a:ea typeface="Times New Roman" panose="02020603050405020304" pitchFamily="18" charset="0"/>
                  </a:rPr>
                  <a:t>, есть множество возможных реакций (ответов) игрока 2 на выбор </a:t>
                </a:r>
                <a14:m>
                  <m:oMath xmlns:m="http://schemas.openxmlformats.org/officeDocument/2006/math">
                    <m:r>
                      <a:rPr lang="ru-RU" sz="1600" i="1">
                        <a:effectLst/>
                        <a:latin typeface="Cambria Math" panose="02040503050406030204" pitchFamily="18" charset="0"/>
                        <a:ea typeface="Times New Roman" panose="02020603050405020304" pitchFamily="18" charset="0"/>
                      </a:rPr>
                      <m:t>𝑥</m:t>
                    </m:r>
                  </m:oMath>
                </a14:m>
                <a:r>
                  <a:rPr lang="ru-RU" sz="1600" dirty="0">
                    <a:effectLst/>
                    <a:latin typeface="Times New Roman" panose="02020603050405020304" pitchFamily="18" charset="0"/>
                    <a:ea typeface="Times New Roman" panose="02020603050405020304" pitchFamily="18" charset="0"/>
                  </a:rPr>
                  <a:t> игрока 1. В этом смысле зависимость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𝑌</m:t>
                    </m:r>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отражает степень информированности игрока 1 об интересах и ограничениях игрока 2.</a:t>
                </a: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Если величина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𝐻</m:t>
                        </m:r>
                      </m:e>
                      <m:sub>
                        <m:r>
                          <a:rPr lang="ru-RU" sz="1600" i="1">
                            <a:effectLst/>
                            <a:latin typeface="Cambria Math" panose="02040503050406030204" pitchFamily="18" charset="0"/>
                            <a:ea typeface="Times New Roman" panose="02020603050405020304" pitchFamily="18" charset="0"/>
                          </a:rPr>
                          <m:t>1</m:t>
                        </m:r>
                      </m:sub>
                    </m:sSub>
                  </m:oMath>
                </a14:m>
                <a:r>
                  <a:rPr lang="ru-RU" sz="1600" dirty="0">
                    <a:effectLst/>
                    <a:latin typeface="Times New Roman" panose="02020603050405020304" pitchFamily="18" charset="0"/>
                    <a:ea typeface="Times New Roman" panose="02020603050405020304" pitchFamily="18" charset="0"/>
                  </a:rPr>
                  <a:t> слишком мала, это означает, что цель, к выполнению которой стремится игрок 1, слишком завышена (с учетом его возможностей). Поэтому естественным образом возникает следующая задача. Каково должно быть нечеткое множество стратегий игрока 1, которое гарантировало бы ему (при заданной информированности об игроке 2 достижение цели со степенью, не меньшей некоторого заданного числа </a:t>
                </a:r>
                <a14:m>
                  <m:oMath xmlns:m="http://schemas.openxmlformats.org/officeDocument/2006/math">
                    <m:r>
                      <a:rPr lang="ru-RU" sz="1600" i="1">
                        <a:effectLst/>
                        <a:latin typeface="Cambria Math" panose="02040503050406030204" pitchFamily="18" charset="0"/>
                        <a:ea typeface="Times New Roman" panose="02020603050405020304" pitchFamily="18" charset="0"/>
                      </a:rPr>
                      <m:t>𝛼</m:t>
                    </m:r>
                  </m:oMath>
                </a14:m>
                <a:r>
                  <a:rPr lang="ru-RU" sz="1600" dirty="0">
                    <a:effectLst/>
                    <a:latin typeface="Times New Roman" panose="02020603050405020304" pitchFamily="18" charset="0"/>
                    <a:ea typeface="Times New Roman" panose="02020603050405020304" pitchFamily="18" charset="0"/>
                  </a:rPr>
                  <a:t>?</a:t>
                </a: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Для решения этой задачи введем множество</a:t>
                </a:r>
              </a:p>
              <a:p>
                <a:pPr indent="457200" algn="just">
                  <a:lnSpc>
                    <a:spcPct val="120000"/>
                  </a:lnSpc>
                  <a:spcAft>
                    <a:spcPts val="0"/>
                  </a:spcAft>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𝑋</m:t>
                          </m:r>
                        </m:e>
                        <m:sub>
                          <m:r>
                            <a:rPr lang="ru-RU" sz="1600" i="1">
                              <a:effectLst/>
                              <a:latin typeface="Cambria Math" panose="02040503050406030204" pitchFamily="18" charset="0"/>
                              <a:ea typeface="Times New Roman" panose="02020603050405020304" pitchFamily="18" charset="0"/>
                            </a:rPr>
                            <m:t>𝛼</m:t>
                          </m:r>
                        </m:sub>
                      </m:sSub>
                      <m:r>
                        <a:rPr lang="ru-RU" sz="1600" i="1">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func>
                            <m:funcPr>
                              <m:ctrlPr>
                                <a:rPr lang="ru-RU" sz="1600" i="1">
                                  <a:effectLst/>
                                  <a:latin typeface="Cambria Math" panose="02040503050406030204" pitchFamily="18" charset="0"/>
                                  <a:ea typeface="Times New Roman" panose="02020603050405020304" pitchFamily="18" charset="0"/>
                                </a:rPr>
                              </m:ctrlPr>
                            </m:funcPr>
                            <m:fName>
                              <m:limLow>
                                <m:limLowPr>
                                  <m:ctrlPr>
                                    <a:rPr lang="ru-RU" sz="1600" i="1">
                                      <a:effectLst/>
                                      <a:latin typeface="Cambria Math" panose="02040503050406030204" pitchFamily="18" charset="0"/>
                                      <a:ea typeface="Times New Roman" panose="02020603050405020304" pitchFamily="18" charset="0"/>
                                    </a:rPr>
                                  </m:ctrlPr>
                                </m:limLowPr>
                                <m:e>
                                  <m:r>
                                    <m:rPr>
                                      <m:sty m:val="p"/>
                                    </m:rPr>
                                    <a:rPr lang="ru-RU" sz="1600">
                                      <a:solidFill>
                                        <a:srgbClr val="000000"/>
                                      </a:solidFill>
                                      <a:effectLst/>
                                      <a:latin typeface="Cambria Math" panose="02040503050406030204" pitchFamily="18" charset="0"/>
                                      <a:ea typeface="Times New Roman" panose="02020603050405020304" pitchFamily="18" charset="0"/>
                                    </a:rPr>
                                    <m:t>min</m:t>
                                  </m:r>
                                </m:e>
                                <m:lim>
                                  <m:r>
                                    <a:rPr lang="ru-RU" sz="1600" i="1">
                                      <a:effectLst/>
                                      <a:latin typeface="Cambria Math" panose="02040503050406030204" pitchFamily="18" charset="0"/>
                                      <a:ea typeface="Times New Roman" panose="02020603050405020304" pitchFamily="18" charset="0"/>
                                    </a:rPr>
                                    <m:t>𝑦</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𝑌</m:t>
                                  </m:r>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lim>
                              </m:limLow>
                            </m:fName>
                            <m:e>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acc>
                                    <m:accPr>
                                      <m:chr m:val="̅"/>
                                      <m:ctrlPr>
                                        <a:rPr lang="ru-RU" sz="1600" i="1">
                                          <a:effectLst/>
                                          <a:latin typeface="Cambria Math" panose="02040503050406030204" pitchFamily="18" charset="0"/>
                                          <a:ea typeface="Times New Roman" panose="02020603050405020304" pitchFamily="18" charset="0"/>
                                        </a:rPr>
                                      </m:ctrlPr>
                                    </m:accPr>
                                    <m:e>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𝐺</m:t>
                                          </m:r>
                                        </m:e>
                                        <m:sub>
                                          <m:r>
                                            <a:rPr lang="en-US" sz="1600" i="1">
                                              <a:effectLst/>
                                              <a:latin typeface="Cambria Math" panose="02040503050406030204" pitchFamily="18" charset="0"/>
                                              <a:ea typeface="Times New Roman" panose="02020603050405020304" pitchFamily="18" charset="0"/>
                                            </a:rPr>
                                            <m:t>1</m:t>
                                          </m:r>
                                        </m:sub>
                                      </m:sSub>
                                    </m:e>
                                  </m:acc>
                                </m:sub>
                              </m:sSub>
                              <m:d>
                                <m:dPr>
                                  <m:ctrlPr>
                                    <a:rPr lang="ru-RU"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𝑥</m:t>
                                  </m:r>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𝑦</m:t>
                                  </m:r>
                                </m:e>
                              </m:d>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𝛼</m:t>
                              </m:r>
                            </m:e>
                          </m:func>
                        </m:e>
                      </m:d>
                      <m:r>
                        <a:rPr lang="ru-RU" sz="1600" i="1">
                          <a:effectLst/>
                          <a:latin typeface="Cambria Math" panose="02040503050406030204" pitchFamily="18" charset="0"/>
                          <a:ea typeface="Times New Roman" panose="02020603050405020304" pitchFamily="18" charset="0"/>
                        </a:rPr>
                        <m:t>⊂</m:t>
                      </m:r>
                      <m:r>
                        <a:rPr lang="ru-RU" sz="1600" i="1">
                          <a:effectLst/>
                          <a:latin typeface="Cambria Math" panose="02040503050406030204" pitchFamily="18" charset="0"/>
                          <a:ea typeface="Times New Roman" panose="02020603050405020304" pitchFamily="18" charset="0"/>
                        </a:rPr>
                        <m:t>𝑋</m:t>
                      </m:r>
                    </m:oMath>
                  </m:oMathPara>
                </a14:m>
                <a:endParaRPr lang="ru-RU" sz="1600" dirty="0">
                  <a:effectLst/>
                  <a:latin typeface="Times New Roman" panose="02020603050405020304" pitchFamily="18" charset="0"/>
                  <a:ea typeface="Times New Roman" panose="02020603050405020304" pitchFamily="18" charset="0"/>
                </a:endParaRP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Если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𝑋</m:t>
                        </m:r>
                      </m:e>
                      <m:sub>
                        <m:r>
                          <a:rPr lang="ru-RU" sz="1600" i="1">
                            <a:effectLst/>
                            <a:latin typeface="Cambria Math" panose="02040503050406030204" pitchFamily="18" charset="0"/>
                            <a:ea typeface="Times New Roman" panose="02020603050405020304" pitchFamily="18" charset="0"/>
                          </a:rPr>
                          <m:t>𝛼</m:t>
                        </m:r>
                      </m:sub>
                    </m:sSub>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то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𝐻</m:t>
                        </m:r>
                      </m:e>
                      <m:sub>
                        <m:r>
                          <a:rPr lang="ru-RU" sz="1600" i="1">
                            <a:effectLst/>
                            <a:latin typeface="Cambria Math" panose="02040503050406030204" pitchFamily="18" charset="0"/>
                            <a:ea typeface="Times New Roman" panose="02020603050405020304" pitchFamily="18" charset="0"/>
                          </a:rPr>
                          <m:t>1</m:t>
                        </m:r>
                      </m:sub>
                    </m:sSub>
                    <m:r>
                      <a:rPr lang="ru-RU" sz="1600" i="1">
                        <a:effectLst/>
                        <a:latin typeface="Cambria Math" panose="02040503050406030204" pitchFamily="18" charset="0"/>
                        <a:ea typeface="Times New Roman" panose="02020603050405020304" pitchFamily="18" charset="0"/>
                      </a:rPr>
                      <m:t>&lt;</m:t>
                    </m:r>
                    <m:r>
                      <a:rPr lang="ru-RU" sz="1600" i="1">
                        <a:effectLst/>
                        <a:latin typeface="Cambria Math" panose="02040503050406030204" pitchFamily="18" charset="0"/>
                        <a:ea typeface="Times New Roman" panose="02020603050405020304" pitchFamily="18" charset="0"/>
                      </a:rPr>
                      <m:t>𝛼</m:t>
                    </m:r>
                  </m:oMath>
                </a14:m>
                <a:r>
                  <a:rPr lang="ru-RU" sz="1600" dirty="0">
                    <a:effectLst/>
                    <a:latin typeface="Times New Roman" panose="02020603050405020304" pitchFamily="18" charset="0"/>
                    <a:ea typeface="Times New Roman" panose="02020603050405020304" pitchFamily="18" charset="0"/>
                  </a:rPr>
                  <a:t>, и, следовательно, игрок 1 не может гарантировать достижение своей цели со степенью большей или равной </a:t>
                </a:r>
                <a14:m>
                  <m:oMath xmlns:m="http://schemas.openxmlformats.org/officeDocument/2006/math">
                    <m:r>
                      <a:rPr lang="ru-RU" sz="1600" i="1">
                        <a:effectLst/>
                        <a:latin typeface="Cambria Math" panose="02040503050406030204" pitchFamily="18" charset="0"/>
                        <a:ea typeface="Times New Roman" panose="02020603050405020304" pitchFamily="18" charset="0"/>
                      </a:rPr>
                      <m:t>𝛼</m:t>
                    </m:r>
                  </m:oMath>
                </a14:m>
                <a:r>
                  <a:rPr lang="ru-RU" sz="1600" dirty="0">
                    <a:effectLst/>
                    <a:latin typeface="Times New Roman" panose="02020603050405020304" pitchFamily="18" charset="0"/>
                    <a:ea typeface="Times New Roman" panose="02020603050405020304" pitchFamily="18" charset="0"/>
                  </a:rPr>
                  <a:t>, независимо от того, какое множество стратегий находится в его распоряжении.</a:t>
                </a:r>
              </a:p>
              <a:p>
                <a:pPr indent="457200" algn="just">
                  <a:lnSpc>
                    <a:spcPct val="120000"/>
                  </a:lnSpc>
                  <a:spcAft>
                    <a:spcPts val="0"/>
                  </a:spcAft>
                </a:pPr>
                <a:r>
                  <a:rPr lang="ru-RU" sz="1600" dirty="0">
                    <a:effectLst/>
                    <a:latin typeface="Times New Roman" panose="02020603050405020304" pitchFamily="18" charset="0"/>
                    <a:ea typeface="Times New Roman" panose="02020603050405020304" pitchFamily="18" charset="0"/>
                  </a:rPr>
                  <a:t>Пусть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𝑋</m:t>
                        </m:r>
                      </m:e>
                      <m:sub>
                        <m:r>
                          <a:rPr lang="ru-RU" sz="1600" i="1">
                            <a:effectLst/>
                            <a:latin typeface="Cambria Math" panose="02040503050406030204" pitchFamily="18" charset="0"/>
                            <a:ea typeface="Times New Roman" panose="02020603050405020304" pitchFamily="18" charset="0"/>
                          </a:rPr>
                          <m:t>𝛼</m:t>
                        </m:r>
                      </m:sub>
                    </m:sSub>
                    <m:r>
                      <a:rPr lang="ru-RU" sz="1600" i="1">
                        <a:effectLst/>
                        <a:latin typeface="Cambria Math" panose="02040503050406030204" pitchFamily="18" charset="0"/>
                        <a:ea typeface="Times New Roman" panose="02020603050405020304" pitchFamily="18" charset="0"/>
                      </a:rPr>
                      <m:t>≠∅</m:t>
                    </m:r>
                  </m:oMath>
                </a14:m>
                <a:r>
                  <a:rPr lang="ru-RU" sz="1600" dirty="0">
                    <a:effectLst/>
                    <a:latin typeface="Times New Roman" panose="02020603050405020304" pitchFamily="18" charset="0"/>
                    <a:ea typeface="Times New Roman" panose="02020603050405020304" pitchFamily="18" charset="0"/>
                  </a:rPr>
                  <a:t>, тогда можно заключить, что достижение цели со степенью не менее </a:t>
                </a:r>
                <a14:m>
                  <m:oMath xmlns:m="http://schemas.openxmlformats.org/officeDocument/2006/math">
                    <m:r>
                      <a:rPr lang="ru-RU" sz="1600" i="1">
                        <a:effectLst/>
                        <a:latin typeface="Cambria Math" panose="02040503050406030204" pitchFamily="18" charset="0"/>
                        <a:ea typeface="Times New Roman" panose="02020603050405020304" pitchFamily="18" charset="0"/>
                      </a:rPr>
                      <m:t>𝛼</m:t>
                    </m:r>
                    <m:r>
                      <a:rPr lang="ru-RU" sz="1600" i="1">
                        <a:effectLst/>
                        <a:latin typeface="Cambria Math" panose="02040503050406030204" pitchFamily="18" charset="0"/>
                        <a:ea typeface="Times New Roman" panose="02020603050405020304" pitchFamily="18" charset="0"/>
                      </a:rPr>
                      <m:t> </m:t>
                    </m:r>
                  </m:oMath>
                </a14:m>
                <a:r>
                  <a:rPr lang="ru-RU" sz="1600" dirty="0">
                    <a:effectLst/>
                    <a:latin typeface="Times New Roman" panose="02020603050405020304" pitchFamily="18" charset="0"/>
                    <a:ea typeface="Times New Roman" panose="02020603050405020304" pitchFamily="18" charset="0"/>
                  </a:rPr>
                  <a:t>можно гарантировать только тогда, когда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𝜇</m:t>
                        </m:r>
                      </m:e>
                      <m:sub>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𝐶</m:t>
                            </m:r>
                          </m:e>
                          <m:sub>
                            <m:r>
                              <a:rPr lang="ru-RU" sz="1600" i="1">
                                <a:effectLst/>
                                <a:latin typeface="Cambria Math" panose="02040503050406030204" pitchFamily="18" charset="0"/>
                                <a:ea typeface="Times New Roman" panose="02020603050405020304" pitchFamily="18" charset="0"/>
                              </a:rPr>
                              <m:t>1</m:t>
                            </m:r>
                          </m:sub>
                        </m:sSub>
                      </m:sub>
                    </m:sSub>
                    <m:d>
                      <m:dPr>
                        <m:ctrlPr>
                          <a:rPr lang="ru-RU" sz="1600" i="1">
                            <a:effectLst/>
                            <a:latin typeface="Cambria Math" panose="02040503050406030204" pitchFamily="18" charset="0"/>
                            <a:ea typeface="Times New Roman" panose="02020603050405020304" pitchFamily="18" charset="0"/>
                          </a:rPr>
                        </m:ctrlPr>
                      </m:dPr>
                      <m:e>
                        <m:r>
                          <a:rPr lang="ru-RU" sz="1600" i="1">
                            <a:effectLst/>
                            <a:latin typeface="Cambria Math" panose="02040503050406030204" pitchFamily="18" charset="0"/>
                            <a:ea typeface="Times New Roman" panose="02020603050405020304" pitchFamily="18" charset="0"/>
                          </a:rPr>
                          <m:t>𝑥</m:t>
                        </m:r>
                      </m:e>
                    </m:d>
                    <m:r>
                      <a:rPr lang="ru-RU"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𝛼</m:t>
                    </m:r>
                  </m:oMath>
                </a14:m>
                <a:r>
                  <a:rPr lang="ru-RU" sz="1600" dirty="0">
                    <a:effectLst/>
                    <a:latin typeface="Times New Roman" panose="02020603050405020304" pitchFamily="18" charset="0"/>
                    <a:ea typeface="Times New Roman" panose="02020603050405020304" pitchFamily="18" charset="0"/>
                  </a:rPr>
                  <a:t> при некотором </a:t>
                </a:r>
                <a14:m>
                  <m:oMath xmlns:m="http://schemas.openxmlformats.org/officeDocument/2006/math">
                    <m:r>
                      <a:rPr lang="en-US" sz="1600" i="1">
                        <a:effectLst/>
                        <a:latin typeface="Cambria Math" panose="02040503050406030204" pitchFamily="18" charset="0"/>
                        <a:ea typeface="Times New Roman" panose="02020603050405020304" pitchFamily="18" charset="0"/>
                      </a:rPr>
                      <m:t>𝑥</m:t>
                    </m:r>
                    <m:r>
                      <a:rPr lang="ru-RU" sz="1600" i="1">
                        <a:effectLst/>
                        <a:latin typeface="Cambria Math" panose="02040503050406030204" pitchFamily="18" charset="0"/>
                        <a:ea typeface="Times New Roman" panose="02020603050405020304" pitchFamily="18" charset="0"/>
                      </a:rPr>
                      <m:t>∈</m:t>
                    </m:r>
                    <m:sSub>
                      <m:sSubPr>
                        <m:ctrlPr>
                          <a:rPr lang="ru-RU"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𝑋</m:t>
                        </m:r>
                      </m:e>
                      <m:sub>
                        <m:r>
                          <a:rPr lang="en-US" sz="1600" i="1">
                            <a:effectLst/>
                            <a:latin typeface="Cambria Math" panose="02040503050406030204" pitchFamily="18" charset="0"/>
                            <a:ea typeface="Times New Roman" panose="02020603050405020304" pitchFamily="18" charset="0"/>
                          </a:rPr>
                          <m:t>𝛼</m:t>
                        </m:r>
                      </m:sub>
                    </m:sSub>
                  </m:oMath>
                </a14:m>
                <a:r>
                  <a:rPr lang="ru-RU" sz="1600" dirty="0">
                    <a:effectLst/>
                    <a:latin typeface="Times New Roman" panose="02020603050405020304" pitchFamily="18" charset="0"/>
                    <a:ea typeface="Times New Roman" panose="02020603050405020304" pitchFamily="18" charset="0"/>
                  </a:rPr>
                  <a:t>.</a:t>
                </a: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384048" y="722763"/>
                <a:ext cx="11594592" cy="5418343"/>
              </a:xfrm>
              <a:prstGeom prst="rect">
                <a:avLst/>
              </a:prstGeom>
              <a:blipFill>
                <a:blip r:embed="rId2"/>
                <a:stretch>
                  <a:fillRect l="-263" r="-263"/>
                </a:stretch>
              </a:blipFill>
            </p:spPr>
            <p:txBody>
              <a:bodyPr/>
              <a:lstStyle/>
              <a:p>
                <a:r>
                  <a:rPr lang="ru-RU">
                    <a:noFill/>
                  </a:rPr>
                  <a:t> </a:t>
                </a:r>
              </a:p>
            </p:txBody>
          </p:sp>
        </mc:Fallback>
      </mc:AlternateContent>
    </p:spTree>
    <p:extLst>
      <p:ext uri="{BB962C8B-B14F-4D97-AF65-F5344CB8AC3E}">
        <p14:creationId xmlns:p14="http://schemas.microsoft.com/office/powerpoint/2010/main" val="243061748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693</Words>
  <Application>Microsoft Office PowerPoint</Application>
  <PresentationFormat>Широкоэкранный</PresentationFormat>
  <Paragraphs>115</Paragraphs>
  <Slides>15</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15</vt:i4>
      </vt:variant>
    </vt:vector>
  </HeadingPairs>
  <TitlesOfParts>
    <vt:vector size="21" baseType="lpstr">
      <vt:lpstr>Arial</vt:lpstr>
      <vt:lpstr>Calibri</vt:lpstr>
      <vt:lpstr>Calibri Light</vt:lpstr>
      <vt:lpstr>Cambria Math</vt:lpstr>
      <vt:lpstr>Times New Roman</vt:lpstr>
      <vt:lpstr>Тема Office</vt:lpstr>
      <vt:lpstr>Алгоритмы нечеткой оптимизации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ALEKSEY</dc:creator>
  <cp:lastModifiedBy>ALEKSEY</cp:lastModifiedBy>
  <cp:revision>36</cp:revision>
  <dcterms:created xsi:type="dcterms:W3CDTF">2020-10-06T14:10:24Z</dcterms:created>
  <dcterms:modified xsi:type="dcterms:W3CDTF">2023-09-21T15:47:55Z</dcterms:modified>
</cp:coreProperties>
</file>